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3378" y="96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AE4F-E185-4969-8F8E-452B52EB2992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360-198B-40C8-B09E-4DD9DCD38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37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AE4F-E185-4969-8F8E-452B52EB2992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360-198B-40C8-B09E-4DD9DCD38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062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AE4F-E185-4969-8F8E-452B52EB2992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360-198B-40C8-B09E-4DD9DCD38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28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AE4F-E185-4969-8F8E-452B52EB2992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360-198B-40C8-B09E-4DD9DCD38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46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AE4F-E185-4969-8F8E-452B52EB2992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360-198B-40C8-B09E-4DD9DCD38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67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AE4F-E185-4969-8F8E-452B52EB2992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360-198B-40C8-B09E-4DD9DCD38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341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AE4F-E185-4969-8F8E-452B52EB2992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360-198B-40C8-B09E-4DD9DCD38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70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AE4F-E185-4969-8F8E-452B52EB2992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360-198B-40C8-B09E-4DD9DCD38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0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AE4F-E185-4969-8F8E-452B52EB2992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360-198B-40C8-B09E-4DD9DCD38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47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AE4F-E185-4969-8F8E-452B52EB2992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360-198B-40C8-B09E-4DD9DCD38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4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AE4F-E185-4969-8F8E-452B52EB2992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360-198B-40C8-B09E-4DD9DCD38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60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AE4F-E185-4969-8F8E-452B52EB2992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49360-198B-40C8-B09E-4DD9DCD38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518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18" Type="http://schemas.openxmlformats.org/officeDocument/2006/relationships/image" Target="../media/image11.png"/><Relationship Id="rId26" Type="http://schemas.microsoft.com/office/2007/relationships/hdphoto" Target="../media/hdphoto10.wdp"/><Relationship Id="rId3" Type="http://schemas.microsoft.com/office/2007/relationships/hdphoto" Target="../media/hdphoto1.wdp"/><Relationship Id="rId21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openxmlformats.org/officeDocument/2006/relationships/image" Target="../media/image6.jpeg"/><Relationship Id="rId17" Type="http://schemas.microsoft.com/office/2007/relationships/hdphoto" Target="../media/hdphoto6.wdp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microsoft.com/office/2007/relationships/hdphoto" Target="../media/hdphoto7.wdp"/><Relationship Id="rId29" Type="http://schemas.microsoft.com/office/2007/relationships/hdphoto" Target="../media/hdphoto11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24" Type="http://schemas.microsoft.com/office/2007/relationships/hdphoto" Target="../media/hdphoto9.wdp"/><Relationship Id="rId5" Type="http://schemas.microsoft.com/office/2007/relationships/hdphoto" Target="../media/hdphoto2.wdp"/><Relationship Id="rId15" Type="http://schemas.openxmlformats.org/officeDocument/2006/relationships/image" Target="../media/image9.svg"/><Relationship Id="rId23" Type="http://schemas.openxmlformats.org/officeDocument/2006/relationships/image" Target="../media/image14.png"/><Relationship Id="rId28" Type="http://schemas.openxmlformats.org/officeDocument/2006/relationships/image" Target="../media/image17.png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8.png"/><Relationship Id="rId22" Type="http://schemas.microsoft.com/office/2007/relationships/hdphoto" Target="../media/hdphoto8.wdp"/><Relationship Id="rId27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FFFF66">
                <a:alpha val="50000"/>
              </a:srgbClr>
            </a:gs>
            <a:gs pos="45000">
              <a:srgbClr val="CCFF99">
                <a:alpha val="67000"/>
              </a:srgbClr>
            </a:gs>
            <a:gs pos="89000">
              <a:srgbClr val="33CC33"/>
            </a:gs>
            <a:gs pos="100000">
              <a:srgbClr val="33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: zaokrąglone rogi 30">
            <a:extLst>
              <a:ext uri="{FF2B5EF4-FFF2-40B4-BE49-F238E27FC236}">
                <a16:creationId xmlns:a16="http://schemas.microsoft.com/office/drawing/2014/main" id="{99120785-210F-4A27-B6AE-28DF53CDB78B}"/>
              </a:ext>
            </a:extLst>
          </p:cNvPr>
          <p:cNvSpPr/>
          <p:nvPr/>
        </p:nvSpPr>
        <p:spPr>
          <a:xfrm>
            <a:off x="5457240" y="2202473"/>
            <a:ext cx="1044654" cy="55690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A315B54-9E32-484E-91CC-A91B140547E5}"/>
              </a:ext>
            </a:extLst>
          </p:cNvPr>
          <p:cNvSpPr txBox="1"/>
          <p:nvPr/>
        </p:nvSpPr>
        <p:spPr>
          <a:xfrm>
            <a:off x="66998" y="159392"/>
            <a:ext cx="2838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Snap ITC" panose="04040A07060A02020202" pitchFamily="82" charset="0"/>
              </a:rPr>
              <a:t>KOMPOSTOWANIE TO DOSKONAŁY SPOSÓB NA POZBYCIE S</a:t>
            </a:r>
            <a:r>
              <a:rPr lang="pl-PL" b="1" dirty="0">
                <a:latin typeface="Snap ITC" panose="04040A07060A02020202" pitchFamily="82" charset="0"/>
              </a:rPr>
              <a:t>IĘ</a:t>
            </a:r>
            <a:r>
              <a:rPr lang="pl-PL" dirty="0">
                <a:latin typeface="Snap ITC" panose="04040A07060A02020202" pitchFamily="82" charset="0"/>
              </a:rPr>
              <a:t> ODPADÓW ORGANICZNYCH </a:t>
            </a:r>
          </a:p>
          <a:p>
            <a:pPr algn="ctr"/>
            <a:r>
              <a:rPr lang="pl-PL" dirty="0">
                <a:latin typeface="Snap ITC" panose="04040A07060A02020202" pitchFamily="82" charset="0"/>
              </a:rPr>
              <a:t>BEZ </a:t>
            </a:r>
            <a:r>
              <a:rPr lang="pl-PL">
                <a:latin typeface="Snap ITC" panose="04040A07060A02020202" pitchFamily="82" charset="0"/>
              </a:rPr>
              <a:t>PONOSZENIA DODATKOWYCH </a:t>
            </a:r>
            <a:r>
              <a:rPr lang="pl-PL" dirty="0">
                <a:latin typeface="Snap ITC" panose="04040A07060A02020202" pitchFamily="82" charset="0"/>
              </a:rPr>
              <a:t>KOSZTÓW </a:t>
            </a:r>
          </a:p>
          <a:p>
            <a:pPr algn="ctr"/>
            <a:r>
              <a:rPr lang="pl-PL" dirty="0">
                <a:latin typeface="Snap ITC" panose="04040A07060A02020202" pitchFamily="82" charset="0"/>
              </a:rPr>
              <a:t>WYWOZU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2865984-2855-4708-A521-4E81CB13F025}"/>
              </a:ext>
            </a:extLst>
          </p:cNvPr>
          <p:cNvSpPr txBox="1"/>
          <p:nvPr/>
        </p:nvSpPr>
        <p:spPr>
          <a:xfrm rot="20456645">
            <a:off x="3010953" y="1044866"/>
            <a:ext cx="1051805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13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RESZTKI ROŚLIN I INNE ODPADY ORGANICZNE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F1A8DB1F-32C5-47F1-8E49-E9F87ACAF2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813" y1="58047" x2="41813" y2="58047"/>
                        <a14:foregroundMark x1="43275" y1="49604" x2="45029" y2="78100"/>
                        <a14:foregroundMark x1="42398" y1="50923" x2="42398" y2="50923"/>
                        <a14:foregroundMark x1="46491" y1="46438" x2="26023" y2="59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6385">
            <a:off x="3534946" y="636521"/>
            <a:ext cx="421761" cy="46739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957A4090-2E3D-4F28-98B3-EB500469EC5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63" b="89974" l="9855" r="92174">
                        <a14:foregroundMark x1="37101" y1="50923" x2="52754" y2="45119"/>
                        <a14:foregroundMark x1="52754" y1="45119" x2="49565" y2="58839"/>
                        <a14:foregroundMark x1="49565" y1="58839" x2="39710" y2="70185"/>
                        <a14:foregroundMark x1="39710" y1="70185" x2="51884" y2="79156"/>
                        <a14:foregroundMark x1="51884" y1="79156" x2="53333" y2="79156"/>
                        <a14:foregroundMark x1="36232" y1="52770" x2="48696" y2="43799"/>
                        <a14:foregroundMark x1="48696" y1="43799" x2="55652" y2="55673"/>
                        <a14:foregroundMark x1="55652" y1="55673" x2="52754" y2="58575"/>
                        <a14:foregroundMark x1="48116" y1="64116" x2="35072" y2="79420"/>
                        <a14:foregroundMark x1="35072" y1="79420" x2="62899" y2="76517"/>
                        <a14:foregroundMark x1="88406" y1="19789" x2="92174" y2="29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643">
            <a:off x="5216554" y="749779"/>
            <a:ext cx="344350" cy="378286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096AE116-01B9-479B-9001-2BCCC886B7D0}"/>
              </a:ext>
            </a:extLst>
          </p:cNvPr>
          <p:cNvSpPr txBox="1"/>
          <p:nvPr/>
        </p:nvSpPr>
        <p:spPr>
          <a:xfrm rot="567899">
            <a:off x="5582457" y="856493"/>
            <a:ext cx="1259820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13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TRAFIAJ</a:t>
            </a:r>
            <a:r>
              <a:rPr lang="pl-PL" sz="1013" b="1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Ą</a:t>
            </a:r>
            <a:r>
              <a:rPr lang="pl-PL" sz="1013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 DO KOMPOSTOWNIKA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19659A15-50D7-4041-B8B6-A541F40909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89" b="90889" l="4667" r="95333">
                        <a14:foregroundMark x1="16444" y1="46444" x2="21556" y2="48000"/>
                        <a14:foregroundMark x1="8637" y1="37596" x2="8222" y2="38444"/>
                        <a14:foregroundMark x1="13333" y1="28000" x2="13134" y2="28407"/>
                        <a14:foregroundMark x1="8222" y1="38444" x2="8222" y2="42265"/>
                        <a14:foregroundMark x1="5219" y1="48847" x2="4667" y2="51556"/>
                        <a14:foregroundMark x1="7111" y1="39556" x2="6655" y2="41797"/>
                        <a14:foregroundMark x1="4667" y1="51556" x2="8000" y2="59333"/>
                        <a14:foregroundMark x1="49981" y1="88965" x2="55847" y2="90293"/>
                        <a14:foregroundMark x1="93111" y1="34000" x2="85111" y2="42222"/>
                        <a14:foregroundMark x1="85111" y1="42222" x2="77778" y2="42889"/>
                        <a14:foregroundMark x1="79111" y1="17556" x2="74000" y2="19111"/>
                        <a14:foregroundMark x1="78000" y1="15556" x2="81556" y2="19111"/>
                        <a14:foregroundMark x1="68444" y1="14667" x2="66575" y2="13651"/>
                        <a14:foregroundMark x1="49628" y1="7520" x2="47773" y2="7176"/>
                        <a14:foregroundMark x1="43068" y1="8428" x2="37111" y2="11333"/>
                        <a14:foregroundMark x1="92000" y1="58889" x2="95333" y2="70000"/>
                        <a14:foregroundMark x1="95333" y1="70000" x2="92222" y2="73778"/>
                        <a14:foregroundMark x1="9556" y1="47778" x2="10444" y2="52444"/>
                        <a14:foregroundMark x1="14000" y1="32222" x2="16889" y2="36444"/>
                        <a14:foregroundMark x1="13333" y1="31778" x2="17333" y2="36667"/>
                        <a14:foregroundMark x1="13333" y1="32000" x2="15778" y2="37556"/>
                        <a14:foregroundMark x1="77620" y1="88042" x2="77778" y2="88000"/>
                        <a14:foregroundMark x1="68328" y1="90507" x2="69431" y2="90214"/>
                        <a14:foregroundMark x1="77778" y1="88000" x2="80444" y2="85778"/>
                        <a14:foregroundMark x1="77333" y1="87333" x2="71556" y2="89778"/>
                        <a14:backgroundMark x1="14444" y1="29556" x2="11778" y2="31778"/>
                        <a14:backgroundMark x1="10739" y1="35486" x2="9556" y2="38000"/>
                        <a14:backgroundMark x1="13111" y1="30444" x2="12079" y2="32637"/>
                        <a14:backgroundMark x1="7778" y1="43333" x2="6422" y2="48368"/>
                        <a14:backgroundMark x1="12889" y1="52444" x2="13111" y2="53333"/>
                        <a14:backgroundMark x1="48533" y1="79526" x2="50444" y2="82000"/>
                        <a14:backgroundMark x1="47713" y1="78465" x2="48041" y2="78889"/>
                        <a14:backgroundMark x1="46667" y1="77111" x2="47593" y2="78310"/>
                        <a14:backgroundMark x1="47778" y1="78667" x2="49778" y2="81333"/>
                        <a14:backgroundMark x1="38222" y1="84000" x2="39111" y2="85556"/>
                        <a14:backgroundMark x1="40667" y1="80889" x2="51556" y2="87333"/>
                        <a14:backgroundMark x1="51556" y1="87333" x2="51556" y2="87333"/>
                        <a14:backgroundMark x1="66386" y1="91810" x2="57111" y2="92222"/>
                        <a14:backgroundMark x1="66000" y1="89556" x2="69333" y2="88667"/>
                        <a14:backgroundMark x1="81333" y1="86222" x2="82000" y2="86222"/>
                        <a14:backgroundMark x1="70409" y1="88436" x2="68444" y2="88889"/>
                        <a14:backgroundMark x1="49111" y1="8222" x2="60444" y2="10667"/>
                        <a14:backgroundMark x1="60444" y1="10667" x2="59111" y2="10667"/>
                        <a14:backgroundMark x1="60000" y1="9556" x2="66222" y2="13111"/>
                        <a14:backgroundMark x1="65111" y1="12667" x2="66667" y2="13556"/>
                        <a14:backgroundMark x1="47111" y1="6222" x2="42000" y2="6889"/>
                        <a14:backgroundMark x1="7333" y1="42000" x2="6444" y2="44889"/>
                        <a14:backgroundMark x1="7556" y1="42444" x2="8000" y2="4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84" y="1115011"/>
            <a:ext cx="872616" cy="872616"/>
          </a:xfrm>
          <a:prstGeom prst="rect">
            <a:avLst/>
          </a:prstGeom>
        </p:spPr>
      </p:pic>
      <p:sp>
        <p:nvSpPr>
          <p:cNvPr id="26" name="Strzałka: w prawo 25">
            <a:extLst>
              <a:ext uri="{FF2B5EF4-FFF2-40B4-BE49-F238E27FC236}">
                <a16:creationId xmlns:a16="http://schemas.microsoft.com/office/drawing/2014/main" id="{6E55A9B6-540B-419A-8CEE-4F68B5B2C72C}"/>
              </a:ext>
            </a:extLst>
          </p:cNvPr>
          <p:cNvSpPr/>
          <p:nvPr/>
        </p:nvSpPr>
        <p:spPr>
          <a:xfrm rot="1122244">
            <a:off x="4663132" y="984382"/>
            <a:ext cx="579877" cy="32958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sp>
        <p:nvSpPr>
          <p:cNvPr id="27" name="Strzałka: w prawo 26">
            <a:extLst>
              <a:ext uri="{FF2B5EF4-FFF2-40B4-BE49-F238E27FC236}">
                <a16:creationId xmlns:a16="http://schemas.microsoft.com/office/drawing/2014/main" id="{9FAFB744-3729-4843-ABAC-677585471C92}"/>
              </a:ext>
            </a:extLst>
          </p:cNvPr>
          <p:cNvSpPr/>
          <p:nvPr/>
        </p:nvSpPr>
        <p:spPr>
          <a:xfrm rot="8326273">
            <a:off x="5813623" y="3044058"/>
            <a:ext cx="579877" cy="32958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 dirty="0"/>
          </a:p>
        </p:txBody>
      </p:sp>
      <p:pic>
        <p:nvPicPr>
          <p:cNvPr id="29" name="Obraz 28" descr="Obraz zawierający rysunek, zegar&#10;&#10;Opis wygenerowany automatycznie">
            <a:extLst>
              <a:ext uri="{FF2B5EF4-FFF2-40B4-BE49-F238E27FC236}">
                <a16:creationId xmlns:a16="http://schemas.microsoft.com/office/drawing/2014/main" id="{1E7EAB8D-75F1-4738-AD30-BE3360EF820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29" b="90714" l="8212" r="92336">
                        <a14:foregroundMark x1="49270" y1="22857" x2="41058" y2="26143"/>
                        <a14:foregroundMark x1="41058" y1="26143" x2="41971" y2="33714"/>
                        <a14:foregroundMark x1="41971" y1="33714" x2="49635" y2="38286"/>
                        <a14:foregroundMark x1="49635" y1="38286" x2="58212" y2="34714"/>
                        <a14:foregroundMark x1="58212" y1="34714" x2="59854" y2="27571"/>
                        <a14:foregroundMark x1="59854" y1="27571" x2="52372" y2="21714"/>
                        <a14:foregroundMark x1="52372" y1="21714" x2="44343" y2="22857"/>
                        <a14:foregroundMark x1="56569" y1="11000" x2="54015" y2="18143"/>
                        <a14:foregroundMark x1="54015" y1="18143" x2="63686" y2="20714"/>
                        <a14:foregroundMark x1="63686" y1="20714" x2="65972" y2="18520"/>
                        <a14:foregroundMark x1="64013" y1="8272" x2="58029" y2="8714"/>
                        <a14:foregroundMark x1="58029" y1="8714" x2="56204" y2="12286"/>
                        <a14:foregroundMark x1="45803" y1="7143" x2="36679" y2="6429"/>
                        <a14:foregroundMark x1="36679" y1="6429" x2="41058" y2="12714"/>
                        <a14:foregroundMark x1="41058" y1="12714" x2="46350" y2="6571"/>
                        <a14:foregroundMark x1="46350" y1="6571" x2="44343" y2="5571"/>
                        <a14:foregroundMark x1="10219" y1="54429" x2="8394" y2="60286"/>
                        <a14:foregroundMark x1="41606" y1="90571" x2="44343" y2="89857"/>
                        <a14:foregroundMark x1="62591" y1="90857" x2="65693" y2="90000"/>
                        <a14:foregroundMark x1="64416" y1="9143" x2="68978" y2="15286"/>
                        <a14:foregroundMark x1="68978" y1="15286" x2="64416" y2="19143"/>
                        <a14:foregroundMark x1="91241" y1="58571" x2="92336" y2="56857"/>
                        <a14:backgroundMark x1="65876" y1="7571" x2="66383" y2="8332"/>
                        <a14:backgroundMark x1="69076" y1="18760" x2="68431" y2="21286"/>
                        <a14:backgroundMark x1="70079" y1="14832" x2="69835" y2="15787"/>
                        <a14:backgroundMark x1="88139" y1="58571" x2="89051" y2="5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1602">
            <a:off x="6237649" y="1574569"/>
            <a:ext cx="532095" cy="679683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761B9301-1382-4E74-8027-554C5956F292}"/>
              </a:ext>
            </a:extLst>
          </p:cNvPr>
          <p:cNvSpPr txBox="1"/>
          <p:nvPr/>
        </p:nvSpPr>
        <p:spPr>
          <a:xfrm>
            <a:off x="5421262" y="2213152"/>
            <a:ext cx="11448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>
                <a:solidFill>
                  <a:schemeClr val="bg1"/>
                </a:solidFill>
              </a:rPr>
              <a:t>ORGANICZASZ </a:t>
            </a:r>
          </a:p>
          <a:p>
            <a:pPr algn="ctr"/>
            <a:r>
              <a:rPr lang="pl-PL" sz="900" dirty="0">
                <a:solidFill>
                  <a:schemeClr val="bg1"/>
                </a:solidFill>
              </a:rPr>
              <a:t>KOSZTY </a:t>
            </a:r>
          </a:p>
          <a:p>
            <a:pPr algn="ctr"/>
            <a:r>
              <a:rPr lang="pl-PL" sz="900" dirty="0">
                <a:solidFill>
                  <a:schemeClr val="bg1"/>
                </a:solidFill>
              </a:rPr>
              <a:t>WYWOZU ŚMIECI</a:t>
            </a:r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4B7F204E-DE2B-41A8-8238-84EA1E86C34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1" b="89806" l="3560" r="89968">
                        <a14:foregroundMark x1="63107" y1="49757" x2="63107" y2="49757"/>
                        <a14:foregroundMark x1="46602" y1="51456" x2="61165" y2="46359"/>
                        <a14:foregroundMark x1="61165" y1="46359" x2="63430" y2="73786"/>
                        <a14:foregroundMark x1="63430" y1="73786" x2="47573" y2="79369"/>
                        <a14:foregroundMark x1="47573" y1="79369" x2="40129" y2="74515"/>
                        <a14:foregroundMark x1="9061" y1="25000" x2="3934" y2="73188"/>
                        <a14:foregroundMark x1="12289" y1="83439" x2="14563" y2="85194"/>
                        <a14:foregroundMark x1="46278" y1="52427" x2="62136" y2="46602"/>
                        <a14:foregroundMark x1="62136" y1="46602" x2="59547" y2="59466"/>
                        <a14:foregroundMark x1="59547" y1="59466" x2="66667" y2="70631"/>
                        <a14:foregroundMark x1="66667" y1="70631" x2="61812" y2="74029"/>
                        <a14:foregroundMark x1="55987" y1="62379" x2="67961" y2="51456"/>
                        <a14:foregroundMark x1="67961" y1="51456" x2="68285" y2="46845"/>
                        <a14:backgroundMark x1="2913" y1="73544" x2="10032" y2="84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54" y="2836079"/>
            <a:ext cx="377841" cy="503789"/>
          </a:xfrm>
          <a:prstGeom prst="rect">
            <a:avLst/>
          </a:prstGeom>
        </p:spPr>
      </p:pic>
      <p:sp>
        <p:nvSpPr>
          <p:cNvPr id="34" name="pole tekstowe 33">
            <a:extLst>
              <a:ext uri="{FF2B5EF4-FFF2-40B4-BE49-F238E27FC236}">
                <a16:creationId xmlns:a16="http://schemas.microsoft.com/office/drawing/2014/main" id="{369CF4ED-0055-4327-A510-227B7809FB7B}"/>
              </a:ext>
            </a:extLst>
          </p:cNvPr>
          <p:cNvSpPr txBox="1"/>
          <p:nvPr/>
        </p:nvSpPr>
        <p:spPr>
          <a:xfrm>
            <a:off x="4581368" y="3282129"/>
            <a:ext cx="1363335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13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Z CZASEM ZMIENIAJĄ </a:t>
            </a:r>
          </a:p>
          <a:p>
            <a:pPr algn="ctr"/>
            <a:r>
              <a:rPr lang="pl-PL" sz="1013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SIĘ W KOMPOST</a:t>
            </a:r>
          </a:p>
        </p:txBody>
      </p:sp>
      <p:pic>
        <p:nvPicPr>
          <p:cNvPr id="36" name="Obraz 35" descr="Obraz zawierający rysunek&#10;&#10;Opis wygenerowany automatycznie">
            <a:extLst>
              <a:ext uri="{FF2B5EF4-FFF2-40B4-BE49-F238E27FC236}">
                <a16:creationId xmlns:a16="http://schemas.microsoft.com/office/drawing/2014/main" id="{BCF90E45-16D8-45DA-A3F2-D6E9F34704F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73" y="735671"/>
            <a:ext cx="940299" cy="887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Obraz 37" descr="Obraz zawierający trawa, zewnętrzne, tort, część&#10;&#10;Opis wygenerowany automatycznie">
            <a:extLst>
              <a:ext uri="{FF2B5EF4-FFF2-40B4-BE49-F238E27FC236}">
                <a16:creationId xmlns:a16="http://schemas.microsoft.com/office/drawing/2014/main" id="{C794263C-DF12-4CBF-AF50-52BE949116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08" y="3494514"/>
            <a:ext cx="984562" cy="74419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9" name="Grafika 48" descr="Strzałka — obrót w lewo">
            <a:extLst>
              <a:ext uri="{FF2B5EF4-FFF2-40B4-BE49-F238E27FC236}">
                <a16:creationId xmlns:a16="http://schemas.microsoft.com/office/drawing/2014/main" id="{8982D6BB-E24C-4664-81F7-B95540FCBA3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5979567" y="1274423"/>
            <a:ext cx="586592" cy="514350"/>
          </a:xfrm>
          <a:prstGeom prst="rect">
            <a:avLst/>
          </a:prstGeom>
        </p:spPr>
      </p:pic>
      <p:sp>
        <p:nvSpPr>
          <p:cNvPr id="50" name="Strzałka: w prawo 49">
            <a:extLst>
              <a:ext uri="{FF2B5EF4-FFF2-40B4-BE49-F238E27FC236}">
                <a16:creationId xmlns:a16="http://schemas.microsoft.com/office/drawing/2014/main" id="{F652F909-1733-4209-A11A-89CB1FC361E8}"/>
              </a:ext>
            </a:extLst>
          </p:cNvPr>
          <p:cNvSpPr/>
          <p:nvPr/>
        </p:nvSpPr>
        <p:spPr>
          <a:xfrm rot="9437411">
            <a:off x="5255054" y="4190784"/>
            <a:ext cx="579877" cy="32958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348F107D-5791-4324-BAF9-4F3A27C0A1DF}"/>
              </a:ext>
            </a:extLst>
          </p:cNvPr>
          <p:cNvSpPr txBox="1"/>
          <p:nvPr/>
        </p:nvSpPr>
        <p:spPr>
          <a:xfrm>
            <a:off x="3845273" y="4393351"/>
            <a:ext cx="1517686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13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BOGATY, NATURALNY NAWÓZ DO TWOJEGO </a:t>
            </a:r>
          </a:p>
          <a:p>
            <a:pPr algn="ctr"/>
            <a:r>
              <a:rPr lang="pl-PL" sz="1013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OGRODU</a:t>
            </a:r>
          </a:p>
        </p:txBody>
      </p:sp>
      <p:pic>
        <p:nvPicPr>
          <p:cNvPr id="53" name="Obraz 52">
            <a:extLst>
              <a:ext uri="{FF2B5EF4-FFF2-40B4-BE49-F238E27FC236}">
                <a16:creationId xmlns:a16="http://schemas.microsoft.com/office/drawing/2014/main" id="{2A0C3ECD-8B68-4ACE-877A-A1995F6444D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1650" y1="37621" x2="11003" y2="62136"/>
                        <a14:foregroundMark x1="11650" y1="35922" x2="9709" y2="63350"/>
                        <a14:foregroundMark x1="9709" y1="63350" x2="10680" y2="68689"/>
                        <a14:foregroundMark x1="43366" y1="46602" x2="19417" y2="68689"/>
                        <a14:foregroundMark x1="19417" y1="68689" x2="36246" y2="72573"/>
                        <a14:foregroundMark x1="36246" y1="72573" x2="44984" y2="60922"/>
                        <a14:foregroundMark x1="44984" y1="60922" x2="44013" y2="48058"/>
                        <a14:foregroundMark x1="44013" y1="68932" x2="44913" y2="75684"/>
                        <a14:foregroundMark x1="46926" y1="69660" x2="50809" y2="68447"/>
                        <a14:foregroundMark x1="55340" y1="70874" x2="48220" y2="72573"/>
                        <a14:foregroundMark x1="44013" y1="79854" x2="59547" y2="74272"/>
                        <a14:foregroundMark x1="59547" y1="74272" x2="66019" y2="69417"/>
                        <a14:foregroundMark x1="63754" y1="68447" x2="58576" y2="73301"/>
                        <a14:foregroundMark x1="65372" y1="67476" x2="62460" y2="71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61" y="4024329"/>
            <a:ext cx="328872" cy="438496"/>
          </a:xfrm>
          <a:prstGeom prst="rect">
            <a:avLst/>
          </a:prstGeom>
        </p:spPr>
      </p:pic>
      <p:pic>
        <p:nvPicPr>
          <p:cNvPr id="55" name="Obraz 54" descr="Obraz zawierający stół&#10;&#10;Opis wygenerowany automatycznie">
            <a:extLst>
              <a:ext uri="{FF2B5EF4-FFF2-40B4-BE49-F238E27FC236}">
                <a16:creationId xmlns:a16="http://schemas.microsoft.com/office/drawing/2014/main" id="{C6107AC7-9420-4D29-8486-B487650EABBC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60" y="3710784"/>
            <a:ext cx="838886" cy="727471"/>
          </a:xfrm>
          <a:prstGeom prst="rect">
            <a:avLst/>
          </a:prstGeom>
        </p:spPr>
      </p:pic>
      <p:sp>
        <p:nvSpPr>
          <p:cNvPr id="57" name="Strzałka: w prawo 56">
            <a:extLst>
              <a:ext uri="{FF2B5EF4-FFF2-40B4-BE49-F238E27FC236}">
                <a16:creationId xmlns:a16="http://schemas.microsoft.com/office/drawing/2014/main" id="{D0E1853E-EC74-45FA-8929-31A39AD628A6}"/>
              </a:ext>
            </a:extLst>
          </p:cNvPr>
          <p:cNvSpPr/>
          <p:nvPr/>
        </p:nvSpPr>
        <p:spPr>
          <a:xfrm rot="18444816">
            <a:off x="2743000" y="1895390"/>
            <a:ext cx="579877" cy="32958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pic>
        <p:nvPicPr>
          <p:cNvPr id="59" name="Obraz 58">
            <a:extLst>
              <a:ext uri="{FF2B5EF4-FFF2-40B4-BE49-F238E27FC236}">
                <a16:creationId xmlns:a16="http://schemas.microsoft.com/office/drawing/2014/main" id="{EC479E45-6054-47E6-B6E9-AB6467CDDF77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57637" y1="41505" x2="43228" y2="44903"/>
                        <a14:foregroundMark x1="43228" y1="44903" x2="47839" y2="56553"/>
                        <a14:foregroundMark x1="47839" y1="56553" x2="58790" y2="65777"/>
                        <a14:foregroundMark x1="58790" y1="65777" x2="44669" y2="71117"/>
                        <a14:foregroundMark x1="44669" y1="71117" x2="38040" y2="69660"/>
                        <a14:foregroundMark x1="88761" y1="29126" x2="89337" y2="38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42" y="2082524"/>
            <a:ext cx="365374" cy="433816"/>
          </a:xfrm>
          <a:prstGeom prst="rect">
            <a:avLst/>
          </a:prstGeom>
        </p:spPr>
      </p:pic>
      <p:pic>
        <p:nvPicPr>
          <p:cNvPr id="62" name="Obraz 61" descr="Obraz zawierający stół, gra&#10;&#10;Opis wygenerowany automatycznie">
            <a:extLst>
              <a:ext uri="{FF2B5EF4-FFF2-40B4-BE49-F238E27FC236}">
                <a16:creationId xmlns:a16="http://schemas.microsoft.com/office/drawing/2014/main" id="{0EC56CA4-F216-4B6B-A83E-B8B4DE66584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7321" l="667" r="96889">
                        <a14:foregroundMark x1="38222" y1="6845" x2="12889" y2="2976"/>
                        <a14:foregroundMark x1="12889" y1="2976" x2="3556" y2="13988"/>
                        <a14:foregroundMark x1="3556" y1="13988" x2="667" y2="31548"/>
                        <a14:foregroundMark x1="667" y1="31548" x2="1333" y2="37500"/>
                        <a14:foregroundMark x1="8667" y1="8631" x2="20444" y2="1190"/>
                        <a14:foregroundMark x1="20444" y1="1190" x2="45778" y2="7738"/>
                        <a14:foregroundMark x1="45778" y1="7738" x2="70889" y2="3274"/>
                        <a14:foregroundMark x1="70889" y1="3274" x2="75333" y2="0"/>
                        <a14:foregroundMark x1="4222" y1="14881" x2="1556" y2="32738"/>
                        <a14:foregroundMark x1="2087" y1="63164" x2="2444" y2="83631"/>
                        <a14:foregroundMark x1="2053" y1="61242" x2="2068" y2="62082"/>
                        <a14:foregroundMark x1="1556" y1="32738" x2="1756" y2="44222"/>
                        <a14:foregroundMark x1="2444" y1="83631" x2="11778" y2="95536"/>
                        <a14:foregroundMark x1="11778" y1="95536" x2="25111" y2="98214"/>
                        <a14:foregroundMark x1="44233" y1="97120" x2="51111" y2="96726"/>
                        <a14:foregroundMark x1="25111" y1="98214" x2="33497" y2="97734"/>
                        <a14:foregroundMark x1="51111" y1="96726" x2="79111" y2="97917"/>
                        <a14:foregroundMark x1="79111" y1="97917" x2="94000" y2="89286"/>
                        <a14:foregroundMark x1="94000" y1="89286" x2="96144" y2="82738"/>
                        <a14:foregroundMark x1="98984" y1="59226" x2="97111" y2="16369"/>
                        <a14:foregroundMark x1="97111" y1="16369" x2="84000" y2="3869"/>
                        <a14:foregroundMark x1="9778" y1="93155" x2="33716" y2="98189"/>
                        <a14:foregroundMark x1="44442" y1="97553" x2="49556" y2="96726"/>
                        <a14:foregroundMark x1="49556" y1="96726" x2="76000" y2="98810"/>
                        <a14:foregroundMark x1="76000" y1="98810" x2="89333" y2="97321"/>
                        <a14:foregroundMark x1="89333" y1="97321" x2="92222" y2="91369"/>
                        <a14:foregroundMark x1="7333" y1="61905" x2="43333" y2="39583"/>
                        <a14:foregroundMark x1="43333" y1="39583" x2="56889" y2="38095"/>
                        <a14:foregroundMark x1="56889" y1="38095" x2="71556" y2="42262"/>
                        <a14:foregroundMark x1="71556" y1="42262" x2="77778" y2="58631"/>
                        <a14:foregroundMark x1="77778" y1="58631" x2="65111" y2="64583"/>
                        <a14:foregroundMark x1="65111" y1="64583" x2="37111" y2="62202"/>
                        <a14:foregroundMark x1="37111" y1="62202" x2="37111" y2="62202"/>
                        <a14:foregroundMark x1="24889" y1="69643" x2="75556" y2="74702"/>
                        <a14:foregroundMark x1="75556" y1="74702" x2="88667" y2="73810"/>
                        <a14:foregroundMark x1="88667" y1="73810" x2="89111" y2="73512"/>
                        <a14:backgroundMark x1="444" y1="44345" x2="1333" y2="61310"/>
                        <a14:backgroundMark x1="1333" y1="61310" x2="889" y2="61905"/>
                        <a14:backgroundMark x1="45333" y1="99405" x2="34444" y2="99702"/>
                        <a14:backgroundMark x1="99778" y1="59226" x2="99778" y2="82143"/>
                        <a14:backgroundMark x1="99778" y1="82143" x2="99778" y2="82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56" y="2771335"/>
            <a:ext cx="1662420" cy="1241274"/>
          </a:xfrm>
          <a:prstGeom prst="rect">
            <a:avLst/>
          </a:prstGeom>
        </p:spPr>
      </p:pic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26B34E9-D997-4D96-B96B-82C964772DA5}"/>
              </a:ext>
            </a:extLst>
          </p:cNvPr>
          <p:cNvSpPr txBox="1"/>
          <p:nvPr/>
        </p:nvSpPr>
        <p:spPr>
          <a:xfrm>
            <a:off x="2371414" y="2374115"/>
            <a:ext cx="1562612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13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KTÓRY ZAPEWNI ROŚLINOM SKŁADNIKI ODŻYWCZE</a:t>
            </a:r>
          </a:p>
        </p:txBody>
      </p:sp>
      <p:pic>
        <p:nvPicPr>
          <p:cNvPr id="64" name="Obraz 63" descr="Obraz zawierający rysunek&#10;&#10;Opis wygenerowany automatycznie">
            <a:extLst>
              <a:ext uri="{FF2B5EF4-FFF2-40B4-BE49-F238E27FC236}">
                <a16:creationId xmlns:a16="http://schemas.microsoft.com/office/drawing/2014/main" id="{CA868AE0-AE3B-4AD2-AFFF-CCB221502E7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39800" y1="29538" x2="45400" y2="17538"/>
                        <a14:foregroundMark x1="53600" y1="14154" x2="60600" y2="27692"/>
                        <a14:foregroundMark x1="67000" y1="41538" x2="68200" y2="51385"/>
                        <a14:foregroundMark x1="65200" y1="72615" x2="55600" y2="76000"/>
                        <a14:foregroundMark x1="43000" y1="76923" x2="35600" y2="73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84" y="1918270"/>
            <a:ext cx="1954453" cy="1270394"/>
          </a:xfrm>
          <a:prstGeom prst="rect">
            <a:avLst/>
          </a:prstGeom>
        </p:spPr>
      </p:pic>
      <p:sp>
        <p:nvSpPr>
          <p:cNvPr id="28" name="Prostokąt 27">
            <a:extLst>
              <a:ext uri="{FF2B5EF4-FFF2-40B4-BE49-F238E27FC236}">
                <a16:creationId xmlns:a16="http://schemas.microsoft.com/office/drawing/2014/main" id="{F808F3B5-1A7E-4235-8E29-DC899DAE631A}"/>
              </a:ext>
            </a:extLst>
          </p:cNvPr>
          <p:cNvSpPr/>
          <p:nvPr/>
        </p:nvSpPr>
        <p:spPr>
          <a:xfrm>
            <a:off x="31561" y="4743821"/>
            <a:ext cx="29269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latin typeface="Snap ITC" panose="04040A07060A02020202" pitchFamily="82" charset="0"/>
              </a:rPr>
              <a:t>CIEKAWOSTKA !</a:t>
            </a:r>
          </a:p>
          <a:p>
            <a:pPr algn="ctr"/>
            <a:r>
              <a:rPr lang="pl-PL" sz="1600" dirty="0">
                <a:latin typeface="Berlin Sans FB" panose="020E0602020502020306" pitchFamily="34" charset="0"/>
              </a:rPr>
              <a:t>Fusy od kawy przywabiają </a:t>
            </a:r>
            <a:br>
              <a:rPr lang="pl-PL" sz="1600" dirty="0">
                <a:latin typeface="Berlin Sans FB" panose="020E0602020502020306" pitchFamily="34" charset="0"/>
              </a:rPr>
            </a:br>
            <a:r>
              <a:rPr lang="pl-PL" sz="1600" dirty="0">
                <a:latin typeface="Berlin Sans FB" panose="020E0602020502020306" pitchFamily="34" charset="0"/>
              </a:rPr>
              <a:t>do kompostu dżdżownice, które przetwarzają masę biologiczną</a:t>
            </a:r>
          </a:p>
        </p:txBody>
      </p:sp>
      <p:sp>
        <p:nvSpPr>
          <p:cNvPr id="56" name="Strzałka: w prawo 55">
            <a:extLst>
              <a:ext uri="{FF2B5EF4-FFF2-40B4-BE49-F238E27FC236}">
                <a16:creationId xmlns:a16="http://schemas.microsoft.com/office/drawing/2014/main" id="{D8FCF6AD-F701-43D4-8A6F-E834CC1D36C8}"/>
              </a:ext>
            </a:extLst>
          </p:cNvPr>
          <p:cNvSpPr/>
          <p:nvPr/>
        </p:nvSpPr>
        <p:spPr>
          <a:xfrm rot="12878813">
            <a:off x="3407703" y="4091084"/>
            <a:ext cx="579877" cy="32958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246F81A-A119-4000-9FE6-5A8AC84021F1}"/>
              </a:ext>
            </a:extLst>
          </p:cNvPr>
          <p:cNvSpPr/>
          <p:nvPr/>
        </p:nvSpPr>
        <p:spPr>
          <a:xfrm>
            <a:off x="66998" y="68459"/>
            <a:ext cx="6702830" cy="120104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pic>
        <p:nvPicPr>
          <p:cNvPr id="32" name="Obraz 31" descr="Obraz zawierający tekst, znak, rysunek&#10;&#10;Opis wygenerowany automatycznie">
            <a:extLst>
              <a:ext uri="{FF2B5EF4-FFF2-40B4-BE49-F238E27FC236}">
                <a16:creationId xmlns:a16="http://schemas.microsoft.com/office/drawing/2014/main" id="{FCE498DF-0839-4669-BF4F-1EB3C6DA45A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8403" b="89916" l="8867" r="89655">
                        <a14:foregroundMark x1="9113" y1="26891" x2="22660" y2="19538"/>
                        <a14:foregroundMark x1="22660" y1="19538" x2="27586" y2="26471"/>
                        <a14:foregroundMark x1="16010" y1="46849" x2="46059" y2="39916"/>
                        <a14:foregroundMark x1="46059" y1="39916" x2="47291" y2="39916"/>
                        <a14:foregroundMark x1="17734" y1="38866" x2="12562" y2="50210"/>
                        <a14:foregroundMark x1="12562" y1="50210" x2="23892" y2="54412"/>
                        <a14:foregroundMark x1="23892" y1="54412" x2="28325" y2="43908"/>
                        <a14:foregroundMark x1="28325" y1="43908" x2="17241" y2="38235"/>
                        <a14:foregroundMark x1="17241" y1="38235" x2="27833" y2="46008"/>
                        <a14:foregroundMark x1="27833" y1="46008" x2="33251" y2="42017"/>
                        <a14:foregroundMark x1="22414" y1="39496" x2="31281" y2="48529"/>
                        <a14:foregroundMark x1="31281" y1="48529" x2="35961" y2="47899"/>
                        <a14:foregroundMark x1="23645" y1="39286" x2="27340" y2="45798"/>
                        <a14:foregroundMark x1="35714" y1="36555" x2="46305" y2="36134"/>
                        <a14:foregroundMark x1="76355" y1="29622" x2="84729" y2="31933"/>
                        <a14:foregroundMark x1="17734" y1="60714" x2="68227" y2="60714"/>
                        <a14:foregroundMark x1="68227" y1="60714" x2="76847" y2="60084"/>
                        <a14:foregroundMark x1="23399" y1="39496" x2="27586" y2="44538"/>
                        <a14:foregroundMark x1="22660" y1="39496" x2="28079" y2="43697"/>
                        <a14:foregroundMark x1="15025" y1="46008" x2="22660" y2="48529"/>
                        <a14:foregroundMark x1="18966" y1="48739" x2="11576" y2="47689"/>
                        <a14:foregroundMark x1="21921" y1="39286" x2="22660" y2="39496"/>
                        <a14:foregroundMark x1="39901" y1="41807" x2="42857" y2="50210"/>
                        <a14:foregroundMark x1="15517" y1="60504" x2="19212" y2="59454"/>
                        <a14:foregroundMark x1="27586" y1="59034" x2="28818" y2="64496"/>
                        <a14:foregroundMark x1="31281" y1="57353" x2="34729" y2="59454"/>
                        <a14:foregroundMark x1="29064" y1="39286" x2="29064" y2="39286"/>
                        <a14:foregroundMark x1="29310" y1="40126" x2="29310" y2="40126"/>
                        <a14:foregroundMark x1="43596" y1="62815" x2="43596" y2="62815"/>
                        <a14:foregroundMark x1="46552" y1="64076" x2="46552" y2="64076"/>
                        <a14:foregroundMark x1="46305" y1="64076" x2="46305" y2="64076"/>
                        <a14:foregroundMark x1="45320" y1="64076" x2="45320" y2="64076"/>
                        <a14:foregroundMark x1="45320" y1="64076" x2="45320" y2="64076"/>
                        <a14:foregroundMark x1="60345" y1="61975" x2="60345" y2="61975"/>
                        <a14:foregroundMark x1="58374" y1="63025" x2="58374" y2="63025"/>
                        <a14:foregroundMark x1="58374" y1="63235" x2="58374" y2="63235"/>
                        <a14:foregroundMark x1="60837" y1="63655" x2="60837" y2="63655"/>
                        <a14:foregroundMark x1="66256" y1="56092" x2="66256" y2="56092"/>
                        <a14:foregroundMark x1="66256" y1="56092" x2="66256" y2="56092"/>
                        <a14:foregroundMark x1="66256" y1="56092" x2="66256" y2="56092"/>
                        <a14:foregroundMark x1="67241" y1="57143" x2="67241" y2="57143"/>
                        <a14:foregroundMark x1="67241" y1="57983" x2="67241" y2="57983"/>
                        <a14:foregroundMark x1="66995" y1="58824" x2="66995" y2="58824"/>
                        <a14:foregroundMark x1="63054" y1="10084" x2="62562" y2="13866"/>
                        <a14:foregroundMark x1="77340" y1="17227" x2="73892" y2="19748"/>
                        <a14:foregroundMark x1="46552" y1="13866" x2="48577" y2="15470"/>
                        <a14:foregroundMark x1="49754" y1="17227" x2="48768" y2="15966"/>
                        <a14:backgroundMark x1="50104" y1="18874" x2="49754" y2="19118"/>
                        <a14:backgroundMark x1="52463" y1="17227" x2="50411" y2="18659"/>
                        <a14:backgroundMark x1="63313" y1="13937" x2="63300" y2="14286"/>
                        <a14:backgroundMark x1="63547" y1="7773" x2="63458" y2="10122"/>
                        <a14:backgroundMark x1="63300" y1="14286" x2="62562" y2="16176"/>
                        <a14:backgroundMark x1="71429" y1="21429" x2="74324" y2="20066"/>
                        <a14:backgroundMark x1="74226" y1="19994" x2="72414" y2="20798"/>
                        <a14:backgroundMark x1="45567" y1="12605" x2="46966" y2="13575"/>
                        <a14:backgroundMark x1="50016" y1="17799" x2="50493" y2="18487"/>
                        <a14:backgroundMark x1="49754" y1="15126" x2="50985" y2="18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6" y="3322341"/>
            <a:ext cx="1233442" cy="1446104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F32EFB0-0A0F-41DE-871A-562BCDDCD451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66998" y="6073694"/>
            <a:ext cx="67028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Obraz 34" descr="Obraz zawierający znak&#10;&#10;Opis wygenerowany automatycznie">
            <a:extLst>
              <a:ext uri="{FF2B5EF4-FFF2-40B4-BE49-F238E27FC236}">
                <a16:creationId xmlns:a16="http://schemas.microsoft.com/office/drawing/2014/main" id="{AB6FA912-EE0C-419E-92D8-E34627BFE94E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6117375"/>
            <a:ext cx="3512278" cy="3444525"/>
          </a:xfrm>
          <a:prstGeom prst="rect">
            <a:avLst/>
          </a:prstGeom>
        </p:spPr>
      </p:pic>
      <p:sp>
        <p:nvSpPr>
          <p:cNvPr id="37" name="pole tekstowe 36">
            <a:extLst>
              <a:ext uri="{FF2B5EF4-FFF2-40B4-BE49-F238E27FC236}">
                <a16:creationId xmlns:a16="http://schemas.microsoft.com/office/drawing/2014/main" id="{5B88E8E8-D90E-4ECC-B98E-0CB5574B8F67}"/>
              </a:ext>
            </a:extLst>
          </p:cNvPr>
          <p:cNvSpPr txBox="1"/>
          <p:nvPr/>
        </p:nvSpPr>
        <p:spPr>
          <a:xfrm>
            <a:off x="3824007" y="10109476"/>
            <a:ext cx="262024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575" dirty="0">
                <a:solidFill>
                  <a:schemeClr val="accent6">
                    <a:lumMod val="50000"/>
                  </a:schemeClr>
                </a:solidFill>
                <a:latin typeface="Snap ITC" panose="04040A07060A02020202" pitchFamily="82" charset="0"/>
              </a:rPr>
              <a:t>KOMPOSTOWNIK ZAŁOŻONY WIOSN</a:t>
            </a:r>
            <a:r>
              <a:rPr lang="pl-PL" sz="1575" b="1" dirty="0">
                <a:solidFill>
                  <a:schemeClr val="accent6">
                    <a:lumMod val="50000"/>
                  </a:schemeClr>
                </a:solidFill>
                <a:latin typeface="Snap ITC" panose="04040A07060A02020202" pitchFamily="82" charset="0"/>
              </a:rPr>
              <a:t>Ą </a:t>
            </a:r>
            <a:r>
              <a:rPr lang="pl-PL" sz="1575" dirty="0">
                <a:solidFill>
                  <a:schemeClr val="accent6">
                    <a:lumMod val="50000"/>
                  </a:schemeClr>
                </a:solidFill>
                <a:latin typeface="Snap ITC" panose="04040A07060A02020202" pitchFamily="82" charset="0"/>
              </a:rPr>
              <a:t>TO </a:t>
            </a:r>
            <a:r>
              <a:rPr lang="pl-PL" sz="1575" b="1" dirty="0">
                <a:solidFill>
                  <a:schemeClr val="accent6">
                    <a:lumMod val="50000"/>
                  </a:schemeClr>
                </a:solidFill>
                <a:latin typeface="Snap ITC" panose="04040A07060A02020202" pitchFamily="82" charset="0"/>
              </a:rPr>
              <a:t>Ż</a:t>
            </a:r>
            <a:r>
              <a:rPr lang="pl-PL" sz="1575" dirty="0">
                <a:solidFill>
                  <a:schemeClr val="accent6">
                    <a:lumMod val="50000"/>
                  </a:schemeClr>
                </a:solidFill>
                <a:latin typeface="Snap ITC" panose="04040A07060A02020202" pitchFamily="82" charset="0"/>
              </a:rPr>
              <a:t>YZNA ZIEMIA DO JESIENNEGO OGRÓDKA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1520389-59E3-42E8-8EE4-C072D842F757}"/>
              </a:ext>
            </a:extLst>
          </p:cNvPr>
          <p:cNvSpPr txBox="1"/>
          <p:nvPr/>
        </p:nvSpPr>
        <p:spPr>
          <a:xfrm>
            <a:off x="3998545" y="6355756"/>
            <a:ext cx="2204317" cy="5416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60" b="1" dirty="0">
                <a:latin typeface="Snap ITC" panose="04040A07060A02020202" pitchFamily="82" charset="0"/>
              </a:rPr>
              <a:t>PRZYDOMOWY KOMPOSTOWNIK</a:t>
            </a:r>
          </a:p>
        </p:txBody>
      </p:sp>
      <p:pic>
        <p:nvPicPr>
          <p:cNvPr id="40" name="Obraz 39" descr="Obraz zawierający kwiat&#10;&#10;Opis wygenerowany automatycznie">
            <a:extLst>
              <a:ext uri="{FF2B5EF4-FFF2-40B4-BE49-F238E27FC236}">
                <a16:creationId xmlns:a16="http://schemas.microsoft.com/office/drawing/2014/main" id="{CD8CC240-25D1-4B62-B355-738B7B4FEA0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055" b="89764" l="2750" r="94875">
                        <a14:foregroundMark x1="11121" y1="39319" x2="13625" y2="60236"/>
                        <a14:foregroundMark x1="13625" y1="60236" x2="16250" y2="74409"/>
                        <a14:foregroundMark x1="16250" y1="74409" x2="14250" y2="85433"/>
                        <a14:foregroundMark x1="7256" y1="74999" x2="7125" y2="74803"/>
                        <a14:foregroundMark x1="14250" y1="85433" x2="8382" y2="76679"/>
                        <a14:foregroundMark x1="2750" y1="74016" x2="7125" y2="68898"/>
                        <a14:foregroundMark x1="94875" y1="31496" x2="92000" y2="36220"/>
                        <a14:foregroundMark x1="75500" y1="9055" x2="74500" y2="16142"/>
                        <a14:foregroundMark x1="6000" y1="50000" x2="11375" y2="66535"/>
                        <a14:foregroundMark x1="11375" y1="66535" x2="11500" y2="66929"/>
                        <a14:foregroundMark x1="85250" y1="60630" x2="85966" y2="51288"/>
                        <a14:foregroundMark x1="40516" y1="37008" x2="38125" y2="28346"/>
                        <a14:foregroundMark x1="40625" y1="37402" x2="40516" y2="37008"/>
                        <a14:foregroundMark x1="38125" y1="28346" x2="37125" y2="26378"/>
                        <a14:foregroundMark x1="42250" y1="36614" x2="41250" y2="29528"/>
                        <a14:foregroundMark x1="68875" y1="37795" x2="66500" y2="29134"/>
                        <a14:foregroundMark x1="65625" y1="26378" x2="65625" y2="26378"/>
                        <a14:foregroundMark x1="58125" y1="31102" x2="58125" y2="31102"/>
                        <a14:foregroundMark x1="58500" y1="37402" x2="58500" y2="37402"/>
                        <a14:foregroundMark x1="58875" y1="41339" x2="58875" y2="41339"/>
                        <a14:backgroundMark x1="7500" y1="74016" x2="8750" y2="75197"/>
                        <a14:backgroundMark x1="10750" y1="33465" x2="11000" y2="39370"/>
                        <a14:backgroundMark x1="80500" y1="40551" x2="80500" y2="44488"/>
                        <a14:backgroundMark x1="80250" y1="50394" x2="80250" y2="55906"/>
                        <a14:backgroundMark x1="81875" y1="47638" x2="82000" y2="52756"/>
                        <a14:backgroundMark x1="85125" y1="51969" x2="84500" y2="59843"/>
                        <a14:backgroundMark x1="66250" y1="35433" x2="65500" y2="37402"/>
                        <a14:backgroundMark x1="57571" y1="41339" x2="57500" y2="42913"/>
                        <a14:backgroundMark x1="57625" y1="40157" x2="57571" y2="41339"/>
                        <a14:backgroundMark x1="58750" y1="45276" x2="58375" y2="47638"/>
                        <a14:backgroundMark x1="47000" y1="40157" x2="47000" y2="46063"/>
                        <a14:backgroundMark x1="48375" y1="52362" x2="48250" y2="55512"/>
                        <a14:backgroundMark x1="53500" y1="40157" x2="53500" y2="40157"/>
                        <a14:backgroundMark x1="53500" y1="48425" x2="53500" y2="48425"/>
                        <a14:backgroundMark x1="55500" y1="40551" x2="55500" y2="40551"/>
                        <a14:backgroundMark x1="71000" y1="35039" x2="71000" y2="35039"/>
                        <a14:backgroundMark x1="72000" y1="40157" x2="72000" y2="40157"/>
                        <a14:backgroundMark x1="72500" y1="46457" x2="72500" y2="46457"/>
                        <a14:backgroundMark x1="74125" y1="39764" x2="74125" y2="39764"/>
                        <a14:backgroundMark x1="75625" y1="35827" x2="75625" y2="35827"/>
                        <a14:backgroundMark x1="76625" y1="33858" x2="76625" y2="33858"/>
                        <a14:backgroundMark x1="76750" y1="44488" x2="76750" y2="44488"/>
                        <a14:backgroundMark x1="75375" y1="48425" x2="75375" y2="48425"/>
                        <a14:backgroundMark x1="79125" y1="42913" x2="79125" y2="42913"/>
                        <a14:backgroundMark x1="77000" y1="57087" x2="77000" y2="57087"/>
                        <a14:backgroundMark x1="79875" y1="70472" x2="79875" y2="70472"/>
                        <a14:backgroundMark x1="67750" y1="51575" x2="67750" y2="51575"/>
                        <a14:backgroundMark x1="67875" y1="38976" x2="67875" y2="38976"/>
                        <a14:backgroundMark x1="87250" y1="46457" x2="86500" y2="51969"/>
                        <a14:backgroundMark x1="51750" y1="57480" x2="51750" y2="57480"/>
                        <a14:backgroundMark x1="50250" y1="47244" x2="50250" y2="47244"/>
                        <a14:backgroundMark x1="65750" y1="59449" x2="65750" y2="59449"/>
                        <a14:backgroundMark x1="62500" y1="57480" x2="62500" y2="57480"/>
                        <a14:backgroundMark x1="45375" y1="44488" x2="45375" y2="44488"/>
                        <a14:backgroundMark x1="44125" y1="49606" x2="44125" y2="49606"/>
                        <a14:backgroundMark x1="41375" y1="36220" x2="41375" y2="36220"/>
                        <a14:backgroundMark x1="40250" y1="44882" x2="40250" y2="44882"/>
                        <a14:backgroundMark x1="39500" y1="52362" x2="39500" y2="52362"/>
                        <a14:backgroundMark x1="38500" y1="45669" x2="38500" y2="45669"/>
                        <a14:backgroundMark x1="36625" y1="48425" x2="36625" y2="48425"/>
                        <a14:backgroundMark x1="36500" y1="42520" x2="36500" y2="42520"/>
                        <a14:backgroundMark x1="36250" y1="56299" x2="36250" y2="56299"/>
                        <a14:backgroundMark x1="34375" y1="55118" x2="34375" y2="55118"/>
                        <a14:backgroundMark x1="33250" y1="41732" x2="33250" y2="41732"/>
                        <a14:backgroundMark x1="32000" y1="47244" x2="32000" y2="47244"/>
                        <a14:backgroundMark x1="41750" y1="88583" x2="41750" y2="88583"/>
                        <a14:backgroundMark x1="21375" y1="63386" x2="21375" y2="63386"/>
                        <a14:backgroundMark x1="23250" y1="52756" x2="23250" y2="52756"/>
                        <a14:backgroundMark x1="26625" y1="47244" x2="26625" y2="47244"/>
                        <a14:backgroundMark x1="41125" y1="37008" x2="41125" y2="37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" y="11020416"/>
            <a:ext cx="3418285" cy="1035974"/>
          </a:xfrm>
          <a:prstGeom prst="rect">
            <a:avLst/>
          </a:prstGeom>
        </p:spPr>
      </p:pic>
      <p:sp>
        <p:nvSpPr>
          <p:cNvPr id="41" name="pole tekstowe 40">
            <a:extLst>
              <a:ext uri="{FF2B5EF4-FFF2-40B4-BE49-F238E27FC236}">
                <a16:creationId xmlns:a16="http://schemas.microsoft.com/office/drawing/2014/main" id="{3476ABF0-43F7-4D05-8C06-D20437FB508D}"/>
              </a:ext>
            </a:extLst>
          </p:cNvPr>
          <p:cNvSpPr txBox="1"/>
          <p:nvPr/>
        </p:nvSpPr>
        <p:spPr>
          <a:xfrm>
            <a:off x="-280751" y="6248391"/>
            <a:ext cx="335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Snap ITC" panose="04040A07060A02020202" pitchFamily="82" charset="0"/>
              </a:rPr>
              <a:t>Zasady skutecznego kompostowania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C2C223E5-E6AD-4AB8-B6DE-CFB050ADFAA4}"/>
              </a:ext>
            </a:extLst>
          </p:cNvPr>
          <p:cNvSpPr txBox="1"/>
          <p:nvPr/>
        </p:nvSpPr>
        <p:spPr>
          <a:xfrm>
            <a:off x="68861" y="6983247"/>
            <a:ext cx="31886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>
              <a:buFont typeface="Wingdings" panose="05000000000000000000" pitchFamily="2" charset="2"/>
              <a:buChar char="Ø"/>
            </a:pPr>
            <a:r>
              <a:rPr lang="pl-PL" sz="1400" dirty="0">
                <a:latin typeface="Berlin Sans FB" panose="020E0602020502020306" pitchFamily="34" charset="0"/>
              </a:rPr>
              <a:t>Kompostownik postaw w zacienionym miejscu</a:t>
            </a:r>
          </a:p>
          <a:p>
            <a:pPr marL="160734" indent="-160734">
              <a:buFont typeface="Wingdings" panose="05000000000000000000" pitchFamily="2" charset="2"/>
              <a:buChar char="Ø"/>
            </a:pPr>
            <a:r>
              <a:rPr lang="pl-PL" sz="1400" dirty="0">
                <a:latin typeface="Berlin Sans FB" panose="020E0602020502020306" pitchFamily="34" charset="0"/>
              </a:rPr>
              <a:t>Na początek wysyp gotowy kompost lub ziemię ogrodową zakupioną </a:t>
            </a:r>
            <a:br>
              <a:rPr lang="pl-PL" sz="1400" dirty="0">
                <a:latin typeface="Berlin Sans FB" panose="020E0602020502020306" pitchFamily="34" charset="0"/>
              </a:rPr>
            </a:br>
            <a:r>
              <a:rPr lang="pl-PL" sz="1400" dirty="0">
                <a:latin typeface="Berlin Sans FB" panose="020E0602020502020306" pitchFamily="34" charset="0"/>
              </a:rPr>
              <a:t>w sklepie</a:t>
            </a:r>
          </a:p>
          <a:p>
            <a:pPr marL="160734" indent="-160734">
              <a:buFont typeface="Wingdings" panose="05000000000000000000" pitchFamily="2" charset="2"/>
              <a:buChar char="Ø"/>
            </a:pPr>
            <a:r>
              <a:rPr lang="pl-PL" sz="1400" dirty="0">
                <a:latin typeface="Berlin Sans FB" panose="020E0602020502020306" pitchFamily="34" charset="0"/>
              </a:rPr>
              <a:t>Dorzucaj kolejne odpadki organiczne</a:t>
            </a:r>
          </a:p>
          <a:p>
            <a:pPr marL="160734" indent="-160734">
              <a:buFont typeface="Wingdings" panose="05000000000000000000" pitchFamily="2" charset="2"/>
              <a:buChar char="Ø"/>
            </a:pPr>
            <a:r>
              <a:rPr lang="pl-PL" sz="1400" dirty="0">
                <a:latin typeface="Berlin Sans FB" panose="020E0602020502020306" pitchFamily="34" charset="0"/>
              </a:rPr>
              <a:t>Kolejne warstwy przesyp żyzną ziemią dla usprawnienia procesu rozkładu</a:t>
            </a:r>
          </a:p>
          <a:p>
            <a:pPr marL="160734" indent="-160734">
              <a:buFont typeface="Wingdings" panose="05000000000000000000" pitchFamily="2" charset="2"/>
              <a:buChar char="Ø"/>
            </a:pPr>
            <a:r>
              <a:rPr lang="pl-PL" sz="1400" dirty="0">
                <a:latin typeface="Berlin Sans FB" panose="020E0602020502020306" pitchFamily="34" charset="0"/>
              </a:rPr>
              <a:t>Pamiętaj o mieszaniu kompostu</a:t>
            </a:r>
          </a:p>
          <a:p>
            <a:pPr marL="160734" indent="-160734">
              <a:buFont typeface="Wingdings" panose="05000000000000000000" pitchFamily="2" charset="2"/>
              <a:buChar char="Ø"/>
            </a:pPr>
            <a:r>
              <a:rPr lang="pl-PL" sz="1400" dirty="0">
                <a:latin typeface="Berlin Sans FB" panose="020E0602020502020306" pitchFamily="34" charset="0"/>
              </a:rPr>
              <a:t>Przykryj kompostownik warstwą liści lub workiem jutowym, aby zachował ciepło i wilgoć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C3DCEED-02C5-4D2E-8CB7-AF66C8126845}"/>
              </a:ext>
            </a:extLst>
          </p:cNvPr>
          <p:cNvSpPr txBox="1"/>
          <p:nvPr/>
        </p:nvSpPr>
        <p:spPr>
          <a:xfrm>
            <a:off x="66998" y="9564453"/>
            <a:ext cx="42262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>
              <a:buFont typeface="Wingdings" panose="05000000000000000000" pitchFamily="2" charset="2"/>
              <a:buChar char="Ø"/>
            </a:pPr>
            <a:r>
              <a:rPr lang="pl-PL" sz="1400" dirty="0">
                <a:latin typeface="Berlin Sans FB" panose="020E0602020502020306" pitchFamily="34" charset="0"/>
              </a:rPr>
              <a:t>Pilnuj wilgotności kompostownika – suchy zroś wodą</a:t>
            </a:r>
          </a:p>
          <a:p>
            <a:pPr marL="160734" indent="-160734">
              <a:buFont typeface="Wingdings" panose="05000000000000000000" pitchFamily="2" charset="2"/>
              <a:buChar char="Ø"/>
            </a:pPr>
            <a:r>
              <a:rPr lang="pl-PL" sz="1400" dirty="0">
                <a:latin typeface="Berlin Sans FB" panose="020E0602020502020306" pitchFamily="34" charset="0"/>
              </a:rPr>
              <a:t>Unikaj przelania, bo może to doprowadzić </a:t>
            </a:r>
            <a:br>
              <a:rPr lang="pl-PL" sz="1400" dirty="0">
                <a:latin typeface="Berlin Sans FB" panose="020E0602020502020306" pitchFamily="34" charset="0"/>
              </a:rPr>
            </a:br>
            <a:r>
              <a:rPr lang="pl-PL" sz="1400" dirty="0">
                <a:latin typeface="Berlin Sans FB" panose="020E0602020502020306" pitchFamily="34" charset="0"/>
              </a:rPr>
              <a:t>do gnicia</a:t>
            </a:r>
          </a:p>
          <a:p>
            <a:pPr marL="160734" indent="-160734">
              <a:buFont typeface="Wingdings" panose="05000000000000000000" pitchFamily="2" charset="2"/>
              <a:buChar char="Ø"/>
            </a:pPr>
            <a:r>
              <a:rPr lang="pl-PL" sz="1400" dirty="0">
                <a:latin typeface="Berlin Sans FB" panose="020E0602020502020306" pitchFamily="34" charset="0"/>
              </a:rPr>
              <a:t>Przelany kompost wymieszaj i przełóż niezadrukowanymi kartkami papieru </a:t>
            </a:r>
            <a:br>
              <a:rPr lang="pl-PL" sz="1400" dirty="0">
                <a:latin typeface="Berlin Sans FB" panose="020E0602020502020306" pitchFamily="34" charset="0"/>
              </a:rPr>
            </a:br>
            <a:r>
              <a:rPr lang="pl-PL" sz="1400" dirty="0">
                <a:latin typeface="Berlin Sans FB" panose="020E0602020502020306" pitchFamily="34" charset="0"/>
              </a:rPr>
              <a:t>lub opakowaniami po jajkach.</a:t>
            </a:r>
          </a:p>
        </p:txBody>
      </p:sp>
    </p:spTree>
    <p:extLst>
      <p:ext uri="{BB962C8B-B14F-4D97-AF65-F5344CB8AC3E}">
        <p14:creationId xmlns:p14="http://schemas.microsoft.com/office/powerpoint/2010/main" val="32676317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152</Words>
  <Application>Microsoft Office PowerPoint</Application>
  <PresentationFormat>Panoramiczny</PresentationFormat>
  <Paragraphs>27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8" baseType="lpstr">
      <vt:lpstr>Arial</vt:lpstr>
      <vt:lpstr>Berlin Sans FB</vt:lpstr>
      <vt:lpstr>Calibri</vt:lpstr>
      <vt:lpstr>Calibri Light</vt:lpstr>
      <vt:lpstr>Snap ITC</vt:lpstr>
      <vt:lpstr>Wingdings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Biuro 1</dc:creator>
  <cp:lastModifiedBy>GZK Łąck</cp:lastModifiedBy>
  <cp:revision>5</cp:revision>
  <dcterms:created xsi:type="dcterms:W3CDTF">2021-05-28T07:27:49Z</dcterms:created>
  <dcterms:modified xsi:type="dcterms:W3CDTF">2021-05-28T13:47:10Z</dcterms:modified>
</cp:coreProperties>
</file>