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CC33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2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5C05A2-B783-4A3E-A1A4-18ABBAD5C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FA9DE5-8A46-4C36-923A-92DDA620C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3553EC7-0701-4868-BA15-B0D5FCDD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939592-85CF-4D26-85A7-FDF31E36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2F5959-35F3-4BF5-AF39-04E205E8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521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6AC8E8-7F2B-4DC2-8541-F796B073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0D43D1-67F6-45DC-8C1A-4FB1F6962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22CE37-6DF8-4099-BBA6-5E09A64D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CFDE2ED-172E-4F80-AFB1-AC3FD00F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0036AD-7C25-43DA-AE81-9050596A1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90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931AF10-0420-40B1-A3EC-62FA50BFEE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17AAE6A-6CE4-4BA9-96A0-E0A44E605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1BC035-5759-4F36-9C28-41A67F07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3BCD86-EEB1-49D1-8E67-7BA7D4D18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DF9CB8-9451-440B-8D8F-B32881D4A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66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96AE2-5955-483D-9A29-09510734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4EB50B-E709-4EB1-B611-998B71D69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45F368-2B72-4C77-945C-B998411A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D7EBF3-B36A-46EC-991F-6DD25A2A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E61B3B-8B89-460C-B0BA-D78CCA59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49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18EB1-4C4C-4F35-817C-9290CB1FD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F8B7FA-6A82-494A-BF78-A69E0876E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6262C6-CF2F-4B2F-8703-B9DC0A05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270D443-D8A6-4F8B-9246-05ABC183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8C61A7-2A38-4416-AA22-5F816A4D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23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AAE087-9C10-4C3A-ABAC-16AA206A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5F6065-1F86-412D-B98D-4FDF3DF60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A7A2A37-2848-4D80-818A-848E7FF46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18B67E4-F895-4618-97D4-DB214F96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B11BE25-8E01-4D85-9B61-7D5F1204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360E016-D153-41D4-A462-4457CDCB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100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389568-67A9-4449-9B2B-D6130A8B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2C77D8-2180-4F10-ABB9-1AFDD529D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B5C992C-16B1-44FC-8AB1-5A1A3E9B6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100D494-DFED-4687-B8A6-62570BF4C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4EF3107-9172-4E55-A6A7-FC701930A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2952516-0652-4A15-BDBB-0E7A36FC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5BA098A-2EEC-41A6-BD77-EEC595A13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5684054-C469-4B02-8C79-6CFF252B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50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C4B5C0-99D6-4A13-B84D-F1B4B5F45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6707504-9991-446A-BAA3-1C8D5BC1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8C7AB22-7ABC-435A-90AB-26802E5F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36A44B-377A-45E9-8309-073DD4B7B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28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B9906E1-63A9-47D5-ACEE-F346EC4AD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4438BCA-C7F3-45E2-863B-6098DCAC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3DF3AF-F409-4CFA-98EC-8F23A7D60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34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DD4AD3-33C9-43D9-852F-94DDC432D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D5A563-3BAF-43B2-B76B-351CC9494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9FFD71D-9A1A-4DA0-BD97-7EB87A2F4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7F9AA61-97BE-440B-992A-6D6DF14E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4443E6-63A7-4066-A80B-959591DC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FB33D0-699E-4823-AA07-23755F9B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69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71221E-91AA-47BD-9523-46C377CA2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B17C62A-4FB1-446F-9744-D2293DC34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3459DA7-1005-4D5C-A079-83821FDD7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488F948-4D23-4B0A-BFB6-E7CBAF66F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F3CD49-B94E-41E9-AA40-4E6F801A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3C3CD0-CCCF-4D82-8EB2-CB4C88C4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90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6">
                <a:lumMod val="40000"/>
                <a:lumOff val="60000"/>
              </a:schemeClr>
            </a:gs>
            <a:gs pos="45000">
              <a:schemeClr val="accent6">
                <a:lumMod val="60000"/>
                <a:lumOff val="40000"/>
              </a:schemeClr>
            </a:gs>
            <a:gs pos="90000">
              <a:schemeClr val="accent6">
                <a:lumMod val="75000"/>
              </a:schemeClr>
            </a:gs>
            <a:gs pos="100000">
              <a:schemeClr val="accent6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E4B9489-728A-4A70-8D4B-8D39F2BBB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F5A45DB-4D9A-475F-B694-A3A8DEC4C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8E7D1B-B6CC-41C5-8B46-CA43A2ED4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DD3F4-C444-4856-A65C-A887D03A58F6}" type="datetimeFigureOut">
              <a:rPr lang="pl-PL" smtClean="0"/>
              <a:t>28.05.2021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72A058-5F35-454D-AF53-2111AC438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ED5388-0DC8-4166-8C13-454701AD5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30EB9-4F3B-4128-9A19-AAAB06260E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189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A5E692-005D-4DB4-8C4B-E07CDCE36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761" y="132578"/>
            <a:ext cx="5175682" cy="89164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>
                <a:latin typeface="Snap ITC" panose="04040A07060A02020202" pitchFamily="82" charset="0"/>
              </a:rPr>
              <a:t>ODPADY BIODEGRADOWALNE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76FC4D1-812E-4A59-ADF9-A70B5D771A71}"/>
              </a:ext>
            </a:extLst>
          </p:cNvPr>
          <p:cNvSpPr/>
          <p:nvPr/>
        </p:nvSpPr>
        <p:spPr>
          <a:xfrm>
            <a:off x="262808" y="1562081"/>
            <a:ext cx="36010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latin typeface="Berlin Sans FB" panose="020E0602020502020306" pitchFamily="34" charset="0"/>
                <a:cs typeface="Microsoft Uighur" panose="02000000000000000000" pitchFamily="2" charset="-78"/>
              </a:rPr>
              <a:t>Bioodpady (także odpady bio, śmieci biodegradowalne) to odpady organiczne powstające w naszych domach z resztek jedzenia lub roślin. Ulegają one naturalnemu procesowi rozkładu (biodegradacji).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D1B29F2-EA6B-4170-8C20-A823268398F7}"/>
              </a:ext>
            </a:extLst>
          </p:cNvPr>
          <p:cNvSpPr txBox="1"/>
          <p:nvPr/>
        </p:nvSpPr>
        <p:spPr>
          <a:xfrm>
            <a:off x="162209" y="955926"/>
            <a:ext cx="4523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Snap ITC" panose="04040A07060A02020202" pitchFamily="82" charset="0"/>
              </a:rPr>
              <a:t>Co to takiego?</a:t>
            </a: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05AD6AAD-3410-46CC-9AB9-26E000B18836}"/>
              </a:ext>
            </a:extLst>
          </p:cNvPr>
          <p:cNvSpPr txBox="1">
            <a:spLocks/>
          </p:cNvSpPr>
          <p:nvPr/>
        </p:nvSpPr>
        <p:spPr>
          <a:xfrm>
            <a:off x="4258101" y="206945"/>
            <a:ext cx="6835805" cy="103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dirty="0">
                <a:latin typeface="Snap ITC" panose="04040A07060A02020202" pitchFamily="82" charset="0"/>
              </a:rPr>
              <a:t>Odpady bio – co do nich zaliczamy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1E253915-7B27-48E9-9A61-43C6BE42AC5D}"/>
              </a:ext>
            </a:extLst>
          </p:cNvPr>
          <p:cNvSpPr txBox="1"/>
          <p:nvPr/>
        </p:nvSpPr>
        <p:spPr>
          <a:xfrm>
            <a:off x="4870713" y="1235473"/>
            <a:ext cx="388374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Snap ITC" panose="04040A07060A02020202" pitchFamily="82" charset="0"/>
              </a:rPr>
              <a:t>Nale</a:t>
            </a:r>
            <a:r>
              <a:rPr lang="pl-PL" sz="2800" b="1" dirty="0">
                <a:latin typeface="Snap ITC" panose="04040A07060A02020202" pitchFamily="82" charset="0"/>
              </a:rPr>
              <a:t>ż</a:t>
            </a:r>
            <a:r>
              <a:rPr lang="pl-PL" sz="2800" dirty="0">
                <a:latin typeface="Snap ITC" panose="04040A07060A02020202" pitchFamily="82" charset="0"/>
              </a:rPr>
              <a:t>y </a:t>
            </a:r>
          </a:p>
          <a:p>
            <a:r>
              <a:rPr lang="pl-PL" sz="2800" dirty="0">
                <a:latin typeface="Snap ITC" panose="04040A07060A02020202" pitchFamily="82" charset="0"/>
              </a:rPr>
              <a:t>wrzucać: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odpadki warzywne i owocowe </a:t>
            </a:r>
            <a:br>
              <a:rPr lang="pl-PL" sz="1900" dirty="0">
                <a:latin typeface="Berlin Sans FB" panose="020E0602020502020306" pitchFamily="34" charset="0"/>
              </a:rPr>
            </a:br>
            <a:r>
              <a:rPr lang="pl-PL" sz="1900" dirty="0">
                <a:latin typeface="Berlin Sans FB" panose="020E0602020502020306" pitchFamily="34" charset="0"/>
              </a:rPr>
              <a:t>(w tym obierki, ogryzki itp.)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zepsute owoce i warzywa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drobne gałęzie drzew </a:t>
            </a:r>
            <a:br>
              <a:rPr lang="pl-PL" sz="1900" dirty="0">
                <a:latin typeface="Berlin Sans FB" panose="020E0602020502020306" pitchFamily="34" charset="0"/>
              </a:rPr>
            </a:br>
            <a:r>
              <a:rPr lang="pl-PL" sz="1900" dirty="0">
                <a:latin typeface="Berlin Sans FB" panose="020E0602020502020306" pitchFamily="34" charset="0"/>
              </a:rPr>
              <a:t>i krzewów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skoszoną trawę, liście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resztki kwiatów ciętych </a:t>
            </a:r>
            <a:br>
              <a:rPr lang="pl-PL" sz="1900" dirty="0">
                <a:latin typeface="Berlin Sans FB" panose="020E0602020502020306" pitchFamily="34" charset="0"/>
              </a:rPr>
            </a:br>
            <a:r>
              <a:rPr lang="pl-PL" sz="1900" dirty="0">
                <a:latin typeface="Berlin Sans FB" panose="020E0602020502020306" pitchFamily="34" charset="0"/>
              </a:rPr>
              <a:t>i doniczkowych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korę drzew, szyszki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choinki bożonarodzeniowe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niezaimpregnowane drewno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resztki nieprzetworzonego jedzenia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fusy z kawy i herbaty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900" dirty="0">
                <a:latin typeface="Berlin Sans FB" panose="020E0602020502020306" pitchFamily="34" charset="0"/>
              </a:rPr>
              <a:t>skorupki jajek</a:t>
            </a:r>
            <a:endParaRPr lang="pl-PL" sz="19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97F87FD-F404-4B50-A559-37CF4C529F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9253" y1="29598" x2="28736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654" y="1089235"/>
            <a:ext cx="710213" cy="710213"/>
          </a:xfrm>
          <a:prstGeom prst="rect">
            <a:avLst/>
          </a:prstGeom>
        </p:spPr>
      </p:pic>
      <p:pic>
        <p:nvPicPr>
          <p:cNvPr id="10" name="Obraz 9" descr="Obraz zawierający butelka&#10;&#10;Opis wygenerowany automatycznie">
            <a:extLst>
              <a:ext uri="{FF2B5EF4-FFF2-40B4-BE49-F238E27FC236}">
                <a16:creationId xmlns:a16="http://schemas.microsoft.com/office/drawing/2014/main" id="{9FB168FE-44D9-4F5E-AE73-0E22C990C0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250" b="99375" l="6621" r="97963">
                        <a14:foregroundMark x1="84550" y1="36667" x2="87606" y2="40833"/>
                        <a14:foregroundMark x1="91171" y1="60833" x2="88625" y2="73021"/>
                        <a14:foregroundMark x1="30900" y1="49375" x2="30900" y2="49375"/>
                        <a14:foregroundMark x1="38879" y1="50313" x2="38879" y2="50313"/>
                        <a14:foregroundMark x1="45161" y1="49896" x2="45161" y2="49896"/>
                        <a14:foregroundMark x1="51613" y1="49583" x2="51613" y2="49583"/>
                        <a14:foregroundMark x1="57046" y1="49583" x2="57046" y2="49583"/>
                        <a14:foregroundMark x1="65705" y1="50104" x2="65705" y2="50104"/>
                        <a14:foregroundMark x1="23090" y1="56458" x2="23090" y2="56458"/>
                        <a14:foregroundMark x1="27334" y1="56458" x2="27334" y2="56458"/>
                        <a14:foregroundMark x1="49915" y1="12188" x2="49915" y2="12188"/>
                        <a14:foregroundMark x1="41426" y1="10625" x2="55857" y2="13021"/>
                        <a14:foregroundMark x1="55857" y1="13021" x2="56537" y2="12812"/>
                        <a14:foregroundMark x1="53480" y1="5833" x2="47368" y2="14479"/>
                        <a14:foregroundMark x1="47368" y1="14479" x2="52971" y2="17396"/>
                        <a14:foregroundMark x1="30051" y1="5417" x2="38128" y2="1761"/>
                        <a14:foregroundMark x1="50037" y1="360" x2="53990" y2="208"/>
                        <a14:foregroundMark x1="60845" y1="801" x2="62163" y2="915"/>
                        <a14:foregroundMark x1="53990" y1="208" x2="59390" y2="675"/>
                        <a14:foregroundMark x1="67233" y1="1354" x2="75382" y2="6771"/>
                        <a14:foregroundMark x1="23260" y1="56354" x2="23260" y2="56354"/>
                        <a14:foregroundMark x1="27334" y1="50104" x2="27674" y2="48542"/>
                        <a14:foregroundMark x1="24618" y1="55521" x2="24618" y2="55521"/>
                        <a14:foregroundMark x1="20713" y1="56042" x2="51443" y2="54792"/>
                        <a14:foregroundMark x1="51443" y1="54792" x2="73514" y2="56250"/>
                        <a14:foregroundMark x1="26995" y1="49896" x2="67912" y2="49896"/>
                        <a14:foregroundMark x1="8659" y1="62187" x2="26655" y2="61875"/>
                        <a14:foregroundMark x1="26655" y1="61875" x2="84890" y2="61875"/>
                        <a14:foregroundMark x1="90492" y1="72083" x2="88795" y2="79896"/>
                        <a14:foregroundMark x1="88795" y1="79896" x2="92869" y2="87188"/>
                        <a14:foregroundMark x1="53990" y1="73021" x2="53990" y2="73021"/>
                        <a14:foregroundMark x1="63158" y1="78646" x2="63158" y2="78646"/>
                        <a14:foregroundMark x1="60611" y1="85313" x2="54839" y2="85625"/>
                        <a14:foregroundMark x1="44992" y1="85417" x2="39049" y2="78125"/>
                        <a14:foregroundMark x1="39049" y1="78125" x2="45501" y2="71250"/>
                        <a14:foregroundMark x1="45501" y1="71250" x2="59423" y2="71354"/>
                        <a14:foregroundMark x1="59423" y1="71354" x2="61969" y2="80208"/>
                        <a14:foregroundMark x1="61969" y1="80208" x2="51952" y2="86771"/>
                        <a14:foregroundMark x1="51952" y1="86771" x2="41596" y2="86354"/>
                        <a14:foregroundMark x1="4584" y1="93438" x2="81347" y2="98785"/>
                        <a14:foregroundMark x1="87884" y1="97246" x2="91662" y2="96150"/>
                        <a14:foregroundMark x1="94877" y1="94854" x2="94228" y2="87083"/>
                        <a14:foregroundMark x1="94228" y1="87083" x2="91681" y2="85313"/>
                        <a14:foregroundMark x1="5093" y1="91563" x2="7772" y2="96296"/>
                        <a14:foregroundMark x1="53676" y1="99253" x2="82173" y2="99375"/>
                        <a14:foregroundMark x1="98530" y1="94313" x2="96265" y2="86563"/>
                        <a14:foregroundMark x1="96265" y1="86563" x2="61121" y2="82396"/>
                        <a14:foregroundMark x1="61121" y1="82396" x2="42784" y2="83021"/>
                        <a14:foregroundMark x1="42784" y1="83021" x2="6791" y2="91563"/>
                        <a14:foregroundMark x1="54201" y1="98774" x2="70119" y2="99896"/>
                        <a14:foregroundMark x1="5093" y1="95313" x2="34820" y2="97408"/>
                        <a14:foregroundMark x1="70119" y1="99896" x2="82527" y2="99567"/>
                        <a14:backgroundMark x1="39389" y1="521" x2="50085" y2="313"/>
                        <a14:backgroundMark x1="60611" y1="521" x2="58913" y2="104"/>
                        <a14:backgroundMark x1="62818" y1="313" x2="67572" y2="521"/>
                        <a14:backgroundMark x1="66384" y1="521" x2="66893" y2="1563"/>
                        <a14:backgroundMark x1="6452" y1="97500" x2="52971" y2="99896"/>
                        <a14:backgroundMark x1="99660" y1="95000" x2="88285" y2="99583"/>
                        <a14:backgroundMark x1="88285" y1="99583" x2="99321" y2="95521"/>
                        <a14:backgroundMark x1="99321" y1="95521" x2="99491" y2="95521"/>
                        <a14:backgroundMark x1="94228" y1="97604" x2="97284" y2="97917"/>
                        <a14:backgroundMark x1="97963" y1="97917" x2="85569" y2="99063"/>
                        <a14:backgroundMark x1="85569" y1="99063" x2="83022" y2="99896"/>
                        <a14:backgroundMark x1="96435" y1="97500" x2="99660" y2="986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498" y="3201766"/>
            <a:ext cx="995928" cy="16576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E35DA3D0-11D3-4056-BBEB-85364DFFCAB5}"/>
              </a:ext>
            </a:extLst>
          </p:cNvPr>
          <p:cNvSpPr txBox="1"/>
          <p:nvPr/>
        </p:nvSpPr>
        <p:spPr>
          <a:xfrm>
            <a:off x="8324807" y="1217536"/>
            <a:ext cx="388374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Snap ITC" panose="04040A07060A02020202" pitchFamily="82" charset="0"/>
              </a:rPr>
              <a:t>Nie nale</a:t>
            </a:r>
            <a:r>
              <a:rPr lang="pl-PL" sz="2800" b="1" dirty="0">
                <a:latin typeface="Snap ITC" panose="04040A07060A02020202" pitchFamily="82" charset="0"/>
              </a:rPr>
              <a:t>ż</a:t>
            </a:r>
            <a:r>
              <a:rPr lang="pl-PL" sz="2800" dirty="0">
                <a:latin typeface="Snap ITC" panose="04040A07060A02020202" pitchFamily="82" charset="0"/>
              </a:rPr>
              <a:t>y wrzucać: 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przetworzonych odpadów kuchennych (np. gotowane ziemniaki, sałatki, itp.)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mięsa, kości zwierząt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oleju jadalnego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odchodów zwierząt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zanieczyszczonych trocin, żwirku </a:t>
            </a:r>
            <a:br>
              <a:rPr lang="pl-PL" sz="1900" dirty="0">
                <a:latin typeface="Berlin Sans FB" panose="020E0602020502020306" pitchFamily="34" charset="0"/>
              </a:rPr>
            </a:br>
            <a:r>
              <a:rPr lang="pl-PL" sz="1900" dirty="0">
                <a:latin typeface="Berlin Sans FB" panose="020E0602020502020306" pitchFamily="34" charset="0"/>
              </a:rPr>
              <a:t>i piasku dla zwierząt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popiołu drewna impregnowanego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płyt wiórowych i pilśniowych MDF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wyciętych drzew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ziemi i kamieni</a:t>
            </a:r>
          </a:p>
          <a:p>
            <a:pPr marL="285750" indent="-285750">
              <a:buFont typeface="Calibri" panose="020F0502020204030204" pitchFamily="34" charset="0"/>
              <a:buChar char="×"/>
            </a:pPr>
            <a:r>
              <a:rPr lang="pl-PL" sz="1900" dirty="0">
                <a:latin typeface="Berlin Sans FB" panose="020E0602020502020306" pitchFamily="34" charset="0"/>
              </a:rPr>
              <a:t>innych odpadów komunalnych </a:t>
            </a:r>
            <a:br>
              <a:rPr lang="pl-PL" sz="1900" dirty="0">
                <a:latin typeface="Berlin Sans FB" panose="020E0602020502020306" pitchFamily="34" charset="0"/>
              </a:rPr>
            </a:br>
            <a:r>
              <a:rPr lang="pl-PL" sz="1900" dirty="0">
                <a:latin typeface="Berlin Sans FB" panose="020E0602020502020306" pitchFamily="34" charset="0"/>
              </a:rPr>
              <a:t>(w tym niebezpiecznych)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275F970-9295-4DC5-9350-D7A8C0C388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3396" y1="39831" x2="43396" y2="39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190" y="1135278"/>
            <a:ext cx="816003" cy="908380"/>
          </a:xfrm>
          <a:prstGeom prst="rect">
            <a:avLst/>
          </a:prstGeom>
        </p:spPr>
      </p:pic>
      <p:sp>
        <p:nvSpPr>
          <p:cNvPr id="4" name="Prostokąt 3">
            <a:extLst>
              <a:ext uri="{FF2B5EF4-FFF2-40B4-BE49-F238E27FC236}">
                <a16:creationId xmlns:a16="http://schemas.microsoft.com/office/drawing/2014/main" id="{95592B50-B37D-444A-A22C-67D36B791A90}"/>
              </a:ext>
            </a:extLst>
          </p:cNvPr>
          <p:cNvSpPr/>
          <p:nvPr/>
        </p:nvSpPr>
        <p:spPr>
          <a:xfrm>
            <a:off x="40478" y="65314"/>
            <a:ext cx="12075531" cy="672737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7083C91-BDF6-48F9-911A-65CF8FD1FF90}"/>
              </a:ext>
            </a:extLst>
          </p:cNvPr>
          <p:cNvSpPr txBox="1"/>
          <p:nvPr/>
        </p:nvSpPr>
        <p:spPr>
          <a:xfrm>
            <a:off x="162209" y="3297751"/>
            <a:ext cx="32160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latin typeface="Snap ITC" panose="04040A07060A02020202" pitchFamily="82" charset="0"/>
              </a:rPr>
              <a:t>Czy wiesz, że…..</a:t>
            </a:r>
          </a:p>
          <a:p>
            <a:pPr algn="just"/>
            <a:r>
              <a:rPr lang="pl-PL" sz="1200" dirty="0">
                <a:latin typeface="Berlin Sans FB" panose="020E0602020502020306" pitchFamily="34" charset="0"/>
              </a:rPr>
              <a:t>W przypadku biodegradacji związków naturalnych proces następuje bardzo szybko. Natomiast, jeśli chodzi o biodegradację tworzyw sztucznych, wyprodukowanych przez człowieka, to okres jej trwania może wynosić nawet kilka tysięcy lat (np. foliowa reklamówka może rozkładać się od 100 </a:t>
            </a:r>
            <a:br>
              <a:rPr lang="pl-PL" sz="1200" dirty="0">
                <a:latin typeface="Berlin Sans FB" panose="020E0602020502020306" pitchFamily="34" charset="0"/>
              </a:rPr>
            </a:br>
            <a:r>
              <a:rPr lang="pl-PL" sz="1200" dirty="0">
                <a:latin typeface="Berlin Sans FB" panose="020E0602020502020306" pitchFamily="34" charset="0"/>
              </a:rPr>
              <a:t>do nawet 1000 lat).</a:t>
            </a:r>
          </a:p>
          <a:p>
            <a:endParaRPr lang="pl-PL" b="1" dirty="0">
              <a:latin typeface="Snap ITC" panose="04040A07060A02020202" pitchFamily="82" charset="0"/>
            </a:endParaRPr>
          </a:p>
        </p:txBody>
      </p:sp>
      <p:pic>
        <p:nvPicPr>
          <p:cNvPr id="15" name="Obraz 14" descr="Obraz zawierający tekst&#10;&#10;Opis wygenerowany automatycznie">
            <a:extLst>
              <a:ext uri="{FF2B5EF4-FFF2-40B4-BE49-F238E27FC236}">
                <a16:creationId xmlns:a16="http://schemas.microsoft.com/office/drawing/2014/main" id="{1B8FBE79-8CAF-4161-8EAF-87A8EE9CE1A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52" y="5135012"/>
            <a:ext cx="3883749" cy="159041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D64CF670-BDAF-4ED6-9A05-146529B89BF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62500" y1="46750" x2="62500" y2="46750"/>
                        <a14:foregroundMark x1="85156" y1="48500" x2="85156" y2="48500"/>
                        <a14:foregroundMark x1="62500" y1="19000" x2="62500" y2="19000"/>
                        <a14:foregroundMark x1="39063" y1="16750" x2="39063" y2="16750"/>
                        <a14:foregroundMark x1="22656" y1="37500" x2="22656" y2="37500"/>
                        <a14:foregroundMark x1="30000" y1="37000" x2="30000" y2="37000"/>
                        <a14:foregroundMark x1="32656" y1="37250" x2="32656" y2="37250"/>
                        <a14:foregroundMark x1="22344" y1="47500" x2="28125" y2="37000"/>
                        <a14:foregroundMark x1="25156" y1="72000" x2="26094" y2="72750"/>
                        <a14:foregroundMark x1="28125" y1="82250" x2="27344" y2="76250"/>
                        <a14:foregroundMark x1="62187" y1="42000" x2="71719" y2="33500"/>
                        <a14:foregroundMark x1="59531" y1="46250" x2="57188" y2="60500"/>
                        <a14:foregroundMark x1="63438" y1="59500" x2="63438" y2="59500"/>
                        <a14:foregroundMark x1="48281" y1="48750" x2="37344" y2="66750"/>
                        <a14:foregroundMark x1="42344" y1="39500" x2="55156" y2="39250"/>
                        <a14:foregroundMark x1="41719" y1="43500" x2="42500" y2="38750"/>
                        <a14:foregroundMark x1="76875" y1="44500" x2="79063" y2="50750"/>
                        <a14:foregroundMark x1="60625" y1="41250" x2="64219" y2="37750"/>
                        <a14:foregroundMark x1="81250" y1="49000" x2="83438" y2="39500"/>
                        <a14:foregroundMark x1="88125" y1="48250" x2="94688" y2="38750"/>
                        <a14:foregroundMark x1="99063" y1="39250" x2="94531" y2="39250"/>
                        <a14:foregroundMark x1="86406" y1="39500" x2="83125" y2="39000"/>
                        <a14:foregroundMark x1="41094" y1="2750" x2="46094" y2="4500"/>
                        <a14:foregroundMark x1="15156" y1="39000" x2="6250" y2="38750"/>
                        <a14:foregroundMark x1="15156" y1="48750" x2="12812" y2="53750"/>
                        <a14:foregroundMark x1="10469" y1="53750" x2="12969" y2="53750"/>
                        <a14:foregroundMark x1="5781" y1="42250" x2="1875" y2="67000"/>
                        <a14:foregroundMark x1="80313" y1="56250" x2="78906" y2="66250"/>
                        <a14:foregroundMark x1="68750" y1="63250" x2="65156" y2="64250"/>
                        <a14:foregroundMark x1="20156" y1="61250" x2="19844" y2="67000"/>
                        <a14:backgroundMark x1="64844" y1="59000" x2="64844" y2="59000"/>
                        <a14:backgroundMark x1="77344" y1="61000" x2="79219" y2="58250"/>
                        <a14:backgroundMark x1="66719" y1="62000" x2="68125" y2="6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402" y="102430"/>
            <a:ext cx="1933762" cy="120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64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Żółtopomarańczowy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207</Words>
  <Application>Microsoft Office PowerPoint</Application>
  <PresentationFormat>Panoramiczny</PresentationFormat>
  <Paragraphs>30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Snap ITC</vt:lpstr>
      <vt:lpstr>Wingdings</vt:lpstr>
      <vt:lpstr>Motyw pakietu Office</vt:lpstr>
      <vt:lpstr>ODPADY BIODEGRADOWALNE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 BIODEGRADOWALNE</dc:title>
  <dc:creator>Biuro 1</dc:creator>
  <cp:lastModifiedBy>Biuro 1</cp:lastModifiedBy>
  <cp:revision>63</cp:revision>
  <cp:lastPrinted>2021-05-26T10:40:16Z</cp:lastPrinted>
  <dcterms:created xsi:type="dcterms:W3CDTF">2020-08-24T06:29:11Z</dcterms:created>
  <dcterms:modified xsi:type="dcterms:W3CDTF">2021-05-28T08:14:58Z</dcterms:modified>
</cp:coreProperties>
</file>