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9866313" cy="14295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3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55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555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38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691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83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44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841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9114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34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50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15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3E40C-6D2B-4C1C-8FD4-3B8DFF428CAC}" type="datetimeFigureOut">
              <a:rPr lang="pl-PL" smtClean="0"/>
              <a:t>2021-06-01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F3C15-6657-40FF-99E2-9BEA5EFF9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67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27000">
              <a:schemeClr val="accent3">
                <a:lumMod val="0"/>
                <a:lumOff val="100000"/>
              </a:schemeClr>
            </a:gs>
            <a:gs pos="93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8E5FDB3-2277-4D0C-9F27-28ACEF034836}"/>
              </a:ext>
            </a:extLst>
          </p:cNvPr>
          <p:cNvSpPr txBox="1"/>
          <p:nvPr/>
        </p:nvSpPr>
        <p:spPr>
          <a:xfrm>
            <a:off x="523875" y="276466"/>
            <a:ext cx="57505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latin typeface="Snap ITC" panose="04040A07060A02020202" pitchFamily="82" charset="0"/>
              </a:rPr>
              <a:t>MEBLE I INNE ODPADY WIELKOGABARYTOWE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AA4A6996-48AD-41D8-85A3-63A84582BA28}"/>
              </a:ext>
            </a:extLst>
          </p:cNvPr>
          <p:cNvSpPr/>
          <p:nvPr/>
        </p:nvSpPr>
        <p:spPr>
          <a:xfrm>
            <a:off x="378444" y="1902563"/>
            <a:ext cx="64368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>
                <a:latin typeface="Berlin Sans FB" panose="020E0602020502020306" pitchFamily="34" charset="0"/>
              </a:rPr>
              <a:t>Odpady wielkogabarytowe</a:t>
            </a:r>
            <a:r>
              <a:rPr lang="pl-PL" dirty="0">
                <a:latin typeface="Berlin Sans FB" panose="020E0602020502020306" pitchFamily="34" charset="0"/>
              </a:rPr>
              <a:t> to odpady komunalne powstające w naszych domach, które ze względu na duże rozmiary lub wagę nie mieszczą się w standardowych pojemnikach, workach i kontenerach na śmieci. Do tej grupy odpadów zaliczamy m.in. :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meble (np. szafy, stoły, krzesła itp.)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wykładziny, dywany, kołdry, materace, koce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ramy okienne drewniane i plastikowe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tapczany, materace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wózki, zabawki du</a:t>
            </a:r>
            <a:r>
              <a:rPr lang="pl-PL" b="1" dirty="0">
                <a:latin typeface="Berlin Sans FB" panose="020E0602020502020306" pitchFamily="34" charset="0"/>
              </a:rPr>
              <a:t>ż</a:t>
            </a:r>
            <a:r>
              <a:rPr lang="pl-PL" dirty="0">
                <a:latin typeface="Berlin Sans FB" panose="020E0602020502020306" pitchFamily="34" charset="0"/>
              </a:rPr>
              <a:t>ych rozmiarów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metalowe sprzęty kuchenne (np. garnki, blachy, patelnie)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doniczki ogrodowe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namioty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niepotłuczone lustra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obudowy pochodzące z elektroodpadów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inne odpady o dużych gabarytach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pl-PL" dirty="0">
                <a:latin typeface="Berlin Sans FB" panose="020E0602020502020306" pitchFamily="34" charset="0"/>
              </a:rPr>
              <a:t>drzwi, ościeżnice.</a:t>
            </a:r>
          </a:p>
        </p:txBody>
      </p:sp>
      <p:pic>
        <p:nvPicPr>
          <p:cNvPr id="14" name="Obraz 13">
            <a:extLst>
              <a:ext uri="{FF2B5EF4-FFF2-40B4-BE49-F238E27FC236}">
                <a16:creationId xmlns:a16="http://schemas.microsoft.com/office/drawing/2014/main" id="{85C3CEA2-4C52-4CA8-AA3B-13B59982E2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261" y1="81176" x2="2717" y2="72941"/>
                        <a14:foregroundMark x1="14946" y1="96471" x2="16576" y2="96471"/>
                        <a14:foregroundMark x1="39402" y1="83529" x2="39402" y2="83529"/>
                        <a14:foregroundMark x1="60326" y1="21176" x2="60054" y2="22941"/>
                        <a14:foregroundMark x1="61685" y1="22353" x2="62228" y2="22941"/>
                        <a14:foregroundMark x1="61957" y1="22353" x2="61957" y2="223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554" y="6807919"/>
            <a:ext cx="3639063" cy="1681089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5F73E308-EECF-4878-9288-E6DA0FAACB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875" b="97292" l="53942" r="946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259" t="45521"/>
          <a:stretch/>
        </p:blipFill>
        <p:spPr>
          <a:xfrm>
            <a:off x="4130397" y="4963729"/>
            <a:ext cx="3019356" cy="3418271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30BC64D9-1E10-4DC7-B52F-924C50EF054B}"/>
              </a:ext>
            </a:extLst>
          </p:cNvPr>
          <p:cNvSpPr txBox="1"/>
          <p:nvPr/>
        </p:nvSpPr>
        <p:spPr>
          <a:xfrm>
            <a:off x="215387" y="9131944"/>
            <a:ext cx="6367535" cy="252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latin typeface="Snap ITC" panose="04040A07060A02020202" pitchFamily="82" charset="0"/>
              </a:rPr>
              <a:t>CO </a:t>
            </a:r>
            <a:r>
              <a:rPr lang="pl-PL" sz="2000" b="1" u="sng" dirty="0">
                <a:latin typeface="Snap ITC" panose="04040A07060A02020202" pitchFamily="82" charset="0"/>
              </a:rPr>
              <a:t>NIE JEST </a:t>
            </a:r>
            <a:r>
              <a:rPr lang="pl-PL" sz="2000" b="1" dirty="0">
                <a:latin typeface="Snap ITC" panose="04040A07060A02020202" pitchFamily="82" charset="0"/>
              </a:rPr>
              <a:t>ODPADEM WIELKOGABARYTOWYM !!! 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dirty="0">
                <a:latin typeface="Berlin Sans FB" panose="020E0602020502020306" pitchFamily="34" charset="0"/>
              </a:rPr>
              <a:t>odpady pochodzące z demontażu pojazdów (np. lusterka, zderzak, fotele samochodowe)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dirty="0">
                <a:latin typeface="Berlin Sans FB" panose="020E0602020502020306" pitchFamily="34" charset="0"/>
              </a:rPr>
              <a:t>zużyty sprzęt elektryczny i elektroniczny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r>
              <a:rPr lang="pl-PL" dirty="0">
                <a:latin typeface="Berlin Sans FB" panose="020E0602020502020306" pitchFamily="34" charset="0"/>
              </a:rPr>
              <a:t>odpady remontowo-budowlane (np. płot, okna, styropian budowlany, armatura łazienkowa).</a:t>
            </a:r>
          </a:p>
          <a:p>
            <a:pPr marL="160734" indent="-160734">
              <a:buFont typeface="Calibri" panose="020F0502020204030204" pitchFamily="34" charset="0"/>
              <a:buChar char="×"/>
            </a:pPr>
            <a:endParaRPr lang="pl-PL" dirty="0">
              <a:latin typeface="Berlin Sans FB" panose="020E0602020502020306" pitchFamily="34" charset="0"/>
            </a:endParaRPr>
          </a:p>
          <a:p>
            <a:endParaRPr lang="pl-PL" sz="1013" dirty="0"/>
          </a:p>
        </p:txBody>
      </p:sp>
      <p:pic>
        <p:nvPicPr>
          <p:cNvPr id="17" name="Obraz 16">
            <a:extLst>
              <a:ext uri="{FF2B5EF4-FFF2-40B4-BE49-F238E27FC236}">
                <a16:creationId xmlns:a16="http://schemas.microsoft.com/office/drawing/2014/main" id="{EBD1970C-FDB8-4A70-80EE-52BC83A487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3396" y1="39831" x2="43396" y2="39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25" y="9131944"/>
            <a:ext cx="741312" cy="825233"/>
          </a:xfrm>
          <a:prstGeom prst="rect">
            <a:avLst/>
          </a:prstGeom>
        </p:spPr>
      </p:pic>
      <p:sp>
        <p:nvSpPr>
          <p:cNvPr id="18" name="Prostokąt 17">
            <a:extLst>
              <a:ext uri="{FF2B5EF4-FFF2-40B4-BE49-F238E27FC236}">
                <a16:creationId xmlns:a16="http://schemas.microsoft.com/office/drawing/2014/main" id="{6D99F33B-663B-4ED2-96F4-B6E162029033}"/>
              </a:ext>
            </a:extLst>
          </p:cNvPr>
          <p:cNvSpPr/>
          <p:nvPr/>
        </p:nvSpPr>
        <p:spPr>
          <a:xfrm>
            <a:off x="101909" y="74429"/>
            <a:ext cx="6713345" cy="117064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5A93902E-2D0F-47D2-99E9-2BBDAF79C2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62500" y1="46750" x2="62500" y2="46750"/>
                        <a14:foregroundMark x1="85156" y1="48500" x2="85156" y2="48500"/>
                        <a14:foregroundMark x1="62500" y1="19000" x2="62500" y2="19000"/>
                        <a14:foregroundMark x1="39063" y1="16750" x2="39063" y2="16750"/>
                        <a14:foregroundMark x1="22656" y1="37500" x2="22656" y2="37500"/>
                        <a14:foregroundMark x1="30000" y1="37000" x2="30000" y2="37000"/>
                        <a14:foregroundMark x1="32656" y1="37250" x2="32656" y2="37250"/>
                        <a14:foregroundMark x1="22344" y1="47500" x2="28125" y2="37000"/>
                        <a14:foregroundMark x1="25156" y1="72000" x2="26094" y2="72750"/>
                        <a14:foregroundMark x1="28125" y1="82250" x2="27344" y2="76250"/>
                        <a14:foregroundMark x1="62187" y1="42000" x2="71719" y2="33500"/>
                        <a14:foregroundMark x1="59531" y1="46250" x2="57188" y2="60500"/>
                        <a14:foregroundMark x1="63438" y1="59500" x2="63438" y2="59500"/>
                        <a14:foregroundMark x1="48281" y1="48750" x2="37344" y2="66750"/>
                        <a14:foregroundMark x1="42344" y1="39500" x2="55156" y2="39250"/>
                        <a14:foregroundMark x1="41719" y1="43500" x2="42500" y2="38750"/>
                        <a14:foregroundMark x1="76875" y1="44500" x2="79063" y2="50750"/>
                        <a14:foregroundMark x1="60625" y1="41250" x2="64219" y2="37750"/>
                        <a14:foregroundMark x1="81250" y1="49000" x2="83438" y2="39500"/>
                        <a14:foregroundMark x1="88125" y1="48250" x2="94688" y2="38750"/>
                        <a14:foregroundMark x1="99063" y1="39250" x2="94531" y2="39250"/>
                        <a14:foregroundMark x1="86406" y1="39500" x2="83125" y2="39000"/>
                        <a14:foregroundMark x1="41094" y1="2750" x2="46094" y2="4500"/>
                        <a14:foregroundMark x1="15156" y1="39000" x2="6250" y2="38750"/>
                        <a14:foregroundMark x1="15156" y1="48750" x2="12812" y2="53750"/>
                        <a14:foregroundMark x1="10469" y1="53750" x2="12969" y2="53750"/>
                        <a14:foregroundMark x1="5781" y1="42250" x2="1875" y2="67000"/>
                        <a14:foregroundMark x1="80313" y1="56250" x2="78906" y2="66250"/>
                        <a14:foregroundMark x1="68750" y1="63250" x2="65156" y2="64250"/>
                        <a14:foregroundMark x1="20156" y1="61250" x2="19844" y2="67000"/>
                        <a14:backgroundMark x1="64844" y1="59000" x2="64844" y2="59000"/>
                        <a14:backgroundMark x1="77344" y1="61000" x2="79219" y2="58250"/>
                        <a14:backgroundMark x1="66719" y1="62000" x2="68125" y2="6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350" y="142044"/>
            <a:ext cx="1087741" cy="679839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467BF346-84C7-4E36-BF95-AE58568BB82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19253" y1="29598" x2="28736" y2="2959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086" y="2926806"/>
            <a:ext cx="399495" cy="39949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E6E0B922-397C-4912-9F6D-0B79B49D7BA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31" b="95027" l="9912" r="89848">
                        <a14:foregroundMark x1="21023" y1="8308" x2="21023" y2="8308"/>
                        <a14:foregroundMark x1="30616" y1="14736" x2="30616" y2="38205"/>
                        <a14:foregroundMark x1="20783" y1="8672" x2="21263" y2="91267"/>
                        <a14:foregroundMark x1="22302" y1="7884" x2="80655" y2="7277"/>
                        <a14:foregroundMark x1="81135" y1="8308" x2="81135" y2="93026"/>
                        <a14:foregroundMark x1="80655" y1="93633" x2="21583" y2="93451"/>
                        <a14:foregroundMark x1="31095" y1="14372" x2="72102" y2="14372"/>
                        <a14:foregroundMark x1="71863" y1="14372" x2="71863" y2="39236"/>
                        <a14:foregroundMark x1="71863" y1="39600" x2="30616" y2="397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5" y="6760314"/>
            <a:ext cx="1408298" cy="185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47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150</Words>
  <Application>Microsoft Office PowerPoint</Application>
  <PresentationFormat>Panoramiczny</PresentationFormat>
  <Paragraphs>18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Snap ITC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 Szustak</dc:creator>
  <cp:lastModifiedBy>User</cp:lastModifiedBy>
  <cp:revision>20</cp:revision>
  <cp:lastPrinted>2021-05-26T13:36:18Z</cp:lastPrinted>
  <dcterms:created xsi:type="dcterms:W3CDTF">2020-09-06T15:44:32Z</dcterms:created>
  <dcterms:modified xsi:type="dcterms:W3CDTF">2021-06-01T09:13:55Z</dcterms:modified>
</cp:coreProperties>
</file>