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1350" y="-7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849" y="3660466"/>
            <a:ext cx="6860063" cy="325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39" y="3851317"/>
            <a:ext cx="6452756" cy="309217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500" spc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7058339"/>
            <a:ext cx="5143500" cy="2327564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75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50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73363" y="0"/>
            <a:ext cx="1543050" cy="1219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851" y="1083734"/>
            <a:ext cx="1351339" cy="1002453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083734"/>
            <a:ext cx="4484976" cy="100245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418410"/>
            <a:ext cx="1543048" cy="649111"/>
          </a:xfrm>
        </p:spPr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7" y="11418410"/>
            <a:ext cx="2407314" cy="64911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1091" y="11418410"/>
            <a:ext cx="494864" cy="649111"/>
          </a:xfrm>
        </p:spPr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43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0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849" y="3660466"/>
            <a:ext cx="6860063" cy="3251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70" y="3926896"/>
            <a:ext cx="5915025" cy="2980267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500" b="0" spc="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70" y="7083379"/>
            <a:ext cx="5915025" cy="2088247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147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48" y="3576320"/>
            <a:ext cx="2743200" cy="74777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0" y="3576320"/>
            <a:ext cx="2743200" cy="74777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41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401724"/>
            <a:ext cx="2743200" cy="1321056"/>
          </a:xfrm>
        </p:spPr>
        <p:txBody>
          <a:bodyPr anchor="ctr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4722784"/>
            <a:ext cx="2743200" cy="633984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0321" y="3401724"/>
            <a:ext cx="2743200" cy="1321056"/>
          </a:xfrm>
        </p:spPr>
        <p:txBody>
          <a:bodyPr anchor="ctr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00321" y="4722780"/>
            <a:ext cx="2743200" cy="633984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48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08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04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3820160"/>
            <a:ext cx="3429000" cy="682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9426" y="3817756"/>
            <a:ext cx="1920240" cy="61019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7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0" y="3931545"/>
            <a:ext cx="3566160" cy="68275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4013" y="3823326"/>
            <a:ext cx="1920240" cy="6096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77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1" y="313084"/>
            <a:ext cx="6856286" cy="29260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764" y="505202"/>
            <a:ext cx="5829300" cy="2682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764" y="3576320"/>
            <a:ext cx="5829300" cy="747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168" y="11418410"/>
            <a:ext cx="1946282" cy="64911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2EC3DE82-F150-4582-B16D-BE9164048CF6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1" y="11418410"/>
            <a:ext cx="304547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854" y="11418410"/>
            <a:ext cx="532274" cy="64911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fld id="{63F69A71-70FE-4E26-B831-B5D1A6C75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32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tx1"/>
        </a:buClr>
        <a:buFont typeface="Wingdings" pitchFamily="2" charset="2"/>
        <a:buChar char="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515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634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038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217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546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microsoft.com/office/2007/relationships/hdphoto" Target="../media/hdphoto1.wdp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92D050"/>
            </a:gs>
            <a:gs pos="38000">
              <a:schemeClr val="bg2">
                <a:lumMod val="60000"/>
                <a:lumOff val="40000"/>
              </a:schemeClr>
            </a:gs>
            <a:gs pos="28000">
              <a:schemeClr val="bg2">
                <a:lumMod val="40000"/>
                <a:lumOff val="60000"/>
              </a:schemeClr>
            </a:gs>
            <a:gs pos="0">
              <a:schemeClr val="bg2">
                <a:lumMod val="20000"/>
                <a:lumOff val="8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" y="170629"/>
            <a:ext cx="6857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bg2">
                    <a:lumMod val="50000"/>
                  </a:schemeClr>
                </a:solidFill>
                <a:latin typeface="Snap ITC" panose="04040A07060A02020202" pitchFamily="82" charset="0"/>
              </a:rPr>
              <a:t>PAPIER</a:t>
            </a:r>
          </a:p>
        </p:txBody>
      </p:sp>
      <p:sp>
        <p:nvSpPr>
          <p:cNvPr id="3" name="Prostokąt 2"/>
          <p:cNvSpPr/>
          <p:nvPr/>
        </p:nvSpPr>
        <p:spPr>
          <a:xfrm>
            <a:off x="-7512" y="767415"/>
            <a:ext cx="6857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  <a:t>Mogłoby się wydawać, że papier to papier, więc nie powinno </a:t>
            </a:r>
            <a:b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  <a:t>być problemów z odpowiedzią na pytanie, co należy wrzucać </a:t>
            </a:r>
            <a:b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  <a:t>do niebieskich worków/pojemników segregując odpady. Okazuje </a:t>
            </a:r>
            <a:b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dirty="0">
                <a:solidFill>
                  <a:schemeClr val="bg1"/>
                </a:solidFill>
                <a:latin typeface="Berlin Sans FB" panose="020E0602020502020306" pitchFamily="34" charset="0"/>
              </a:rPr>
              <a:t>się jednak, że sprawa jest o wiele bardziej skomplikowana…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68144" y="2001913"/>
            <a:ext cx="329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WRZUCAMY</a:t>
            </a:r>
            <a:r>
              <a:rPr lang="pl-PL" sz="1013" dirty="0"/>
              <a:t>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75" y="2297655"/>
            <a:ext cx="24738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gazety, czasopisma, katalogi, prospekty, ulotki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papier szkolny i biurowy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książki w miękkich okładkach lub z usuniętymi twardymi okładkami, zeszyty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torby papierowe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papier pakowy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pudełka papierowe i tekturowe</a:t>
            </a:r>
          </a:p>
          <a:p>
            <a:pPr marL="160734" indent="-160734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  <a:latin typeface="Berlin Sans FB" panose="020E0602020502020306" pitchFamily="34" charset="0"/>
              </a:rPr>
              <a:t>tekturę, kartony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862" y1="29885" x2="18391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58" y="1784123"/>
            <a:ext cx="604946" cy="5871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081866" y="1979755"/>
            <a:ext cx="200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NIE</a:t>
            </a:r>
            <a:r>
              <a:rPr lang="pl-PL" b="1" dirty="0">
                <a:latin typeface="Berlin Sans FB" panose="020E0602020502020306" pitchFamily="34" charset="0"/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WRZUCAMY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34870" y="2270885"/>
            <a:ext cx="26980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papieru zatłuszczonego lub mocno zabrudzonego, w tym brudnych jednorazowych opakowań z papieru i naczyń jednorazowych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papieru powleczonego folią/kalką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kartonów po mleku, sokach i innych napojach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papieru przebitkowego (rachunki, faktury)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pieluch jednorazowych i innych materiałów higienicznych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ręczników papierowych i zużytych chusteczek higienicznych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papierowych worków po nawozach, cemencie i innych materiałach budowlanych, tapet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4528" y1="15254" x2="33019" y2="516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05" y="1857898"/>
            <a:ext cx="590511" cy="65736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25" y="2163076"/>
            <a:ext cx="1191759" cy="1937081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588213" y="4288596"/>
            <a:ext cx="33119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Przed wyrzuceniem odpadów papierowych </a:t>
            </a:r>
            <a:b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i tekturowych, trzeba usunąć z nich elementy wykonane z innych tworzyw, czyli spinacze biurowe, zszywki, okładki z płótna, foliowe „koszulki” itp.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0256" y1="71899" x2="48243" y2="767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29" y="4157792"/>
            <a:ext cx="795677" cy="120032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197E6E25-87BC-4688-B49F-7FEA5310B0C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58" y="146083"/>
            <a:ext cx="1073673" cy="671046"/>
          </a:xfrm>
          <a:prstGeom prst="rect">
            <a:avLst/>
          </a:prstGeom>
        </p:spPr>
      </p:pic>
      <p:pic>
        <p:nvPicPr>
          <p:cNvPr id="14" name="Obraz 13" descr="Obraz zawierający tekst, znak, rysunek&#10;&#10;Opis wygenerowany automatycznie">
            <a:extLst>
              <a:ext uri="{FF2B5EF4-FFF2-40B4-BE49-F238E27FC236}">
                <a16:creationId xmlns:a16="http://schemas.microsoft.com/office/drawing/2014/main" id="{C2EB3666-45F9-4B94-8113-3A54B8D0C65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403" b="89916" l="8867" r="89655">
                        <a14:foregroundMark x1="9113" y1="26891" x2="22660" y2="19538"/>
                        <a14:foregroundMark x1="22660" y1="19538" x2="27586" y2="26471"/>
                        <a14:foregroundMark x1="16010" y1="46849" x2="46059" y2="39916"/>
                        <a14:foregroundMark x1="46059" y1="39916" x2="47291" y2="39916"/>
                        <a14:foregroundMark x1="17734" y1="38866" x2="12562" y2="50210"/>
                        <a14:foregroundMark x1="12562" y1="50210" x2="23892" y2="54412"/>
                        <a14:foregroundMark x1="23892" y1="54412" x2="28325" y2="43908"/>
                        <a14:foregroundMark x1="28325" y1="43908" x2="17241" y2="38235"/>
                        <a14:foregroundMark x1="17241" y1="38235" x2="27833" y2="46008"/>
                        <a14:foregroundMark x1="27833" y1="46008" x2="33251" y2="42017"/>
                        <a14:foregroundMark x1="22414" y1="39496" x2="31281" y2="48529"/>
                        <a14:foregroundMark x1="31281" y1="48529" x2="35961" y2="47899"/>
                        <a14:foregroundMark x1="23645" y1="39286" x2="27340" y2="45798"/>
                        <a14:foregroundMark x1="35714" y1="36555" x2="46305" y2="36134"/>
                        <a14:foregroundMark x1="76355" y1="29622" x2="84729" y2="31933"/>
                        <a14:foregroundMark x1="17734" y1="60714" x2="68227" y2="60714"/>
                        <a14:foregroundMark x1="68227" y1="60714" x2="76847" y2="60084"/>
                        <a14:foregroundMark x1="23399" y1="39496" x2="27586" y2="44538"/>
                        <a14:foregroundMark x1="22660" y1="39496" x2="28079" y2="43697"/>
                        <a14:foregroundMark x1="15025" y1="46008" x2="22660" y2="48529"/>
                        <a14:foregroundMark x1="18966" y1="48739" x2="11576" y2="47689"/>
                        <a14:foregroundMark x1="21921" y1="39286" x2="22660" y2="39496"/>
                        <a14:foregroundMark x1="39901" y1="41807" x2="42857" y2="50210"/>
                        <a14:foregroundMark x1="15517" y1="60504" x2="19212" y2="59454"/>
                        <a14:foregroundMark x1="27586" y1="59034" x2="28818" y2="64496"/>
                        <a14:foregroundMark x1="31281" y1="57353" x2="34729" y2="59454"/>
                        <a14:foregroundMark x1="29064" y1="39286" x2="29064" y2="39286"/>
                        <a14:foregroundMark x1="29310" y1="40126" x2="29310" y2="40126"/>
                        <a14:foregroundMark x1="43596" y1="62815" x2="43596" y2="62815"/>
                        <a14:foregroundMark x1="46552" y1="64076" x2="46552" y2="64076"/>
                        <a14:foregroundMark x1="46305" y1="64076" x2="46305" y2="64076"/>
                        <a14:foregroundMark x1="45320" y1="64076" x2="45320" y2="64076"/>
                        <a14:foregroundMark x1="45320" y1="64076" x2="45320" y2="64076"/>
                        <a14:foregroundMark x1="60345" y1="61975" x2="60345" y2="61975"/>
                        <a14:foregroundMark x1="58374" y1="63025" x2="58374" y2="63025"/>
                        <a14:foregroundMark x1="58374" y1="63235" x2="58374" y2="63235"/>
                        <a14:foregroundMark x1="60837" y1="63655" x2="60837" y2="63655"/>
                        <a14:foregroundMark x1="66256" y1="56092" x2="66256" y2="56092"/>
                        <a14:foregroundMark x1="66256" y1="56092" x2="66256" y2="56092"/>
                        <a14:foregroundMark x1="66256" y1="56092" x2="66256" y2="56092"/>
                        <a14:foregroundMark x1="67241" y1="57143" x2="67241" y2="57143"/>
                        <a14:foregroundMark x1="67241" y1="57983" x2="67241" y2="57983"/>
                        <a14:foregroundMark x1="66995" y1="58824" x2="66995" y2="58824"/>
                        <a14:foregroundMark x1="63054" y1="10084" x2="62562" y2="13866"/>
                        <a14:foregroundMark x1="77340" y1="17227" x2="73892" y2="19748"/>
                        <a14:foregroundMark x1="46552" y1="13866" x2="48577" y2="15470"/>
                        <a14:foregroundMark x1="49754" y1="17227" x2="48768" y2="15966"/>
                        <a14:backgroundMark x1="50104" y1="18874" x2="49754" y2="19118"/>
                        <a14:backgroundMark x1="52463" y1="17227" x2="50411" y2="18659"/>
                        <a14:backgroundMark x1="63313" y1="13937" x2="63300" y2="14286"/>
                        <a14:backgroundMark x1="63547" y1="7773" x2="63458" y2="10122"/>
                        <a14:backgroundMark x1="63300" y1="14286" x2="62562" y2="16176"/>
                        <a14:backgroundMark x1="71429" y1="21429" x2="74324" y2="20066"/>
                        <a14:backgroundMark x1="74226" y1="19994" x2="72414" y2="20798"/>
                        <a14:backgroundMark x1="45567" y1="12605" x2="46966" y2="13575"/>
                        <a14:backgroundMark x1="50016" y1="17799" x2="50493" y2="18487"/>
                        <a14:backgroundMark x1="49754" y1="15126" x2="50985" y2="180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5" y="5396467"/>
            <a:ext cx="1274848" cy="1494649"/>
          </a:xfrm>
          <a:prstGeom prst="rect">
            <a:avLst/>
          </a:prstGeom>
        </p:spPr>
      </p:pic>
      <p:sp>
        <p:nvSpPr>
          <p:cNvPr id="15" name="Prostokąt 14">
            <a:extLst>
              <a:ext uri="{FF2B5EF4-FFF2-40B4-BE49-F238E27FC236}">
                <a16:creationId xmlns:a16="http://schemas.microsoft.com/office/drawing/2014/main" id="{D2E46165-7F91-49BA-A1E3-864203EA72E3}"/>
              </a:ext>
            </a:extLst>
          </p:cNvPr>
          <p:cNvSpPr/>
          <p:nvPr/>
        </p:nvSpPr>
        <p:spPr>
          <a:xfrm>
            <a:off x="1286540" y="5396467"/>
            <a:ext cx="5403316" cy="176971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Tona prawidłowo posegregowanej makulatury pozwala oszczędzić </a:t>
            </a:r>
            <a:b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aż 17 drzew!</a:t>
            </a:r>
          </a:p>
          <a:p>
            <a:endParaRPr lang="pl-PL" sz="500" b="1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Z jednej tony makulatury można wykonać 910 kilogramów dobrej jakości papieru!</a:t>
            </a:r>
          </a:p>
          <a:p>
            <a:endParaRPr lang="pl-PL" sz="500" b="1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Podczas wytwarzania papieru zanieczyszczane jest też powietrze, natomiast wykorzystując ponownie tonę papieru jednocześnie oszczędzamy: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niemal półtora tysiąca litrów ropy</a:t>
            </a:r>
          </a:p>
          <a:p>
            <a:pPr marL="160734" indent="-160734">
              <a:buFont typeface="Wingdings" panose="05000000000000000000" pitchFamily="2" charset="2"/>
              <a:buChar char="Ø"/>
            </a:pPr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26 tysięcy litrów wody</a:t>
            </a:r>
          </a:p>
          <a:p>
            <a:pPr marL="160734" indent="-160734">
              <a:buFont typeface="Wingdings" panose="05000000000000000000" pitchFamily="2" charset="2"/>
              <a:buChar char="Ø"/>
            </a:pPr>
            <a:r>
              <a:rPr lang="pl-PL" sz="1100" b="1" dirty="0">
                <a:solidFill>
                  <a:schemeClr val="bg1"/>
                </a:solidFill>
                <a:latin typeface="Berlin Sans FB" panose="020E0602020502020306" pitchFamily="34" charset="0"/>
              </a:rPr>
              <a:t>70 tyś godzin pracy żarówki 60 wat.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2884EF8F-BF9D-4138-99C3-6EDB8988700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37153" y1="46106" x2="74306" y2="46106"/>
                        <a14:foregroundMark x1="39931" y1="41121" x2="37153" y2="40498"/>
                        <a14:foregroundMark x1="44792" y1="41121" x2="35069" y2="51090"/>
                        <a14:foregroundMark x1="37847" y1="43925" x2="33333" y2="47352"/>
                        <a14:foregroundMark x1="63194" y1="47352" x2="63542" y2="51713"/>
                        <a14:foregroundMark x1="82639" y1="90654" x2="97222" y2="88474"/>
                        <a14:foregroundMark x1="5556" y1="95327" x2="48264" y2="93146"/>
                        <a14:foregroundMark x1="52778" y1="93146" x2="70139" y2="90031"/>
                        <a14:foregroundMark x1="58333" y1="93769" x2="67361" y2="92523"/>
                        <a14:foregroundMark x1="73264" y1="11215" x2="76736" y2="320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83" y="6464042"/>
            <a:ext cx="598370" cy="66688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C43F24B1-694B-4026-BF49-C29084A5F82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98876" l="0" r="89571">
                        <a14:foregroundMark x1="20859" y1="3933" x2="26994" y2="4494"/>
                        <a14:foregroundMark x1="42945" y1="10674" x2="49693" y2="11236"/>
                        <a14:foregroundMark x1="64417" y1="3371" x2="71779" y2="3371"/>
                        <a14:foregroundMark x1="42945" y1="7865" x2="50307" y2="78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44" y="6514353"/>
            <a:ext cx="597023" cy="651963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E3006C05-7DB4-4A11-A8A9-5E44876C8D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8222" l="10000" r="90000">
                        <a14:foregroundMark x1="21556" y1="37111" x2="27556" y2="40000"/>
                        <a14:foregroundMark x1="32222" y1="22444" x2="36889" y2="28000"/>
                        <a14:foregroundMark x1="50000" y1="16000" x2="50000" y2="22444"/>
                        <a14:foregroundMark x1="68000" y1="22444" x2="62889" y2="29111"/>
                        <a14:foregroundMark x1="79111" y1="37333" x2="71111" y2="39333"/>
                        <a14:foregroundMark x1="79556" y1="56889" x2="70222" y2="52889"/>
                        <a14:foregroundMark x1="68222" y1="73111" x2="64000" y2="64889"/>
                        <a14:foregroundMark x1="21778" y1="55556" x2="27778" y2="54000"/>
                        <a14:foregroundMark x1="32667" y1="70667" x2="36889" y2="65333"/>
                        <a14:foregroundMark x1="44667" y1="79111" x2="54889" y2="79111"/>
                        <a14:foregroundMark x1="47333" y1="83333" x2="52667" y2="83333"/>
                        <a14:foregroundMark x1="48222" y1="78667" x2="52667" y2="78889"/>
                        <a14:foregroundMark x1="46667" y1="81111" x2="54889" y2="80444"/>
                        <a14:foregroundMark x1="66222" y1="69778" x2="66222" y2="69778"/>
                        <a14:foregroundMark x1="67778" y1="70444" x2="68000" y2="71556"/>
                        <a14:foregroundMark x1="68000" y1="71778" x2="68000" y2="71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64758">
            <a:off x="5007104" y="6482691"/>
            <a:ext cx="747004" cy="747004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6D6DF66-5163-454B-A4D5-B7D2EB6B4162}"/>
              </a:ext>
            </a:extLst>
          </p:cNvPr>
          <p:cNvSpPr txBox="1"/>
          <p:nvPr/>
        </p:nvSpPr>
        <p:spPr>
          <a:xfrm>
            <a:off x="-46029" y="7166451"/>
            <a:ext cx="6857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Snap ITC" panose="04040A07060A02020202" pitchFamily="82" charset="0"/>
              </a:rPr>
              <a:t>SZKŁO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048ABD09-EF70-4B2E-9D7D-48AB5026A089}"/>
              </a:ext>
            </a:extLst>
          </p:cNvPr>
          <p:cNvSpPr txBox="1"/>
          <p:nvPr/>
        </p:nvSpPr>
        <p:spPr>
          <a:xfrm>
            <a:off x="320871" y="7751226"/>
            <a:ext cx="329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WRZUCAMY</a:t>
            </a:r>
            <a:r>
              <a:rPr lang="pl-PL" sz="1013" dirty="0"/>
              <a:t> 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005A94A-269E-47F7-A19A-6319A1DDEA43}"/>
              </a:ext>
            </a:extLst>
          </p:cNvPr>
          <p:cNvSpPr txBox="1"/>
          <p:nvPr/>
        </p:nvSpPr>
        <p:spPr>
          <a:xfrm>
            <a:off x="4135540" y="7707531"/>
            <a:ext cx="200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NIE</a:t>
            </a:r>
            <a:r>
              <a:rPr lang="pl-PL" b="1" dirty="0">
                <a:latin typeface="Berlin Sans FB" panose="020E0602020502020306" pitchFamily="34" charset="0"/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Berlin Sans FB" panose="020E0602020502020306" pitchFamily="34" charset="0"/>
              </a:rPr>
              <a:t>WRZUCAMY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EFF34CEE-8C7D-4F96-ABB0-B2044197B5C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99333" l="9741" r="89802">
                        <a14:foregroundMark x1="66058" y1="34500" x2="68189" y2="39667"/>
                        <a14:foregroundMark x1="38508" y1="53667" x2="60274" y2="54333"/>
                        <a14:foregroundMark x1="43988" y1="66500" x2="54642" y2="67500"/>
                        <a14:foregroundMark x1="41400" y1="73333" x2="49011" y2="81833"/>
                        <a14:foregroundMark x1="56621" y1="73500" x2="52664" y2="82667"/>
                        <a14:foregroundMark x1="70015" y1="58000" x2="68798" y2="8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79" y="8052755"/>
            <a:ext cx="2395927" cy="2188061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D0D6CE5B-60A4-4B87-B804-94C0B93B1E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862" y1="29885" x2="18391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754" y="7591868"/>
            <a:ext cx="604946" cy="587122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5F2919BD-157C-487E-BDA4-CF9E411254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4528" y1="15254" x2="33019" y2="516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99" y="7640417"/>
            <a:ext cx="590511" cy="657362"/>
          </a:xfrm>
          <a:prstGeom prst="rect">
            <a:avLst/>
          </a:prstGeom>
        </p:spPr>
      </p:pic>
      <p:sp>
        <p:nvSpPr>
          <p:cNvPr id="26" name="pole tekstowe 25">
            <a:extLst>
              <a:ext uri="{FF2B5EF4-FFF2-40B4-BE49-F238E27FC236}">
                <a16:creationId xmlns:a16="http://schemas.microsoft.com/office/drawing/2014/main" id="{0DBB51C1-7A2C-4171-B1AD-601590E37B6D}"/>
              </a:ext>
            </a:extLst>
          </p:cNvPr>
          <p:cNvSpPr txBox="1"/>
          <p:nvPr/>
        </p:nvSpPr>
        <p:spPr>
          <a:xfrm>
            <a:off x="61175" y="8237421"/>
            <a:ext cx="2628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opróżnione z zawartości butelki </a:t>
            </a:r>
            <a:b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i słoiki po napojach i żywności </a:t>
            </a:r>
            <a:b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(w tym butelki po napojach alkoholowych i olejach roślinnych)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szklane opakowania po kosmetykach (o ile nie są wykonane z trwale połączonych ze sobą różnych surowców)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BDBB0FE2-031F-40BC-9119-ED1CC513438F}"/>
              </a:ext>
            </a:extLst>
          </p:cNvPr>
          <p:cNvSpPr txBox="1"/>
          <p:nvPr/>
        </p:nvSpPr>
        <p:spPr>
          <a:xfrm>
            <a:off x="3978949" y="8119015"/>
            <a:ext cx="26980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ceramiki, doniczek, porcelany, kryształów, fajansu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szkła okularowego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szkła żaroodpornego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zniczy z zawartością wosku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żarówek i świetlówek, reflektorów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opakowań po lekach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Luster, szyb samochodowych </a:t>
            </a:r>
            <a:b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i okiennych 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monitorów telewizyjnych, lamp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200" dirty="0">
                <a:solidFill>
                  <a:schemeClr val="bg1"/>
                </a:solidFill>
                <a:latin typeface="Berlin Sans FB" panose="020E0602020502020306" pitchFamily="34" charset="0"/>
              </a:rPr>
              <a:t>termometrów i strzykawek</a:t>
            </a:r>
          </a:p>
        </p:txBody>
      </p:sp>
      <p:pic>
        <p:nvPicPr>
          <p:cNvPr id="28" name="Obraz 27">
            <a:extLst>
              <a:ext uri="{FF2B5EF4-FFF2-40B4-BE49-F238E27FC236}">
                <a16:creationId xmlns:a16="http://schemas.microsoft.com/office/drawing/2014/main" id="{14D74E88-71E0-48A5-8BD5-20B894D4B33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17734" y1="59664" x2="72660" y2="58613"/>
                        <a14:foregroundMark x1="15271" y1="41807" x2="49754" y2="37605"/>
                        <a14:foregroundMark x1="17734" y1="47269" x2="47537" y2="46008"/>
                        <a14:foregroundMark x1="12562" y1="42647" x2="22414" y2="50840"/>
                        <a14:foregroundMark x1="26108" y1="47269" x2="36453" y2="50000"/>
                        <a14:foregroundMark x1="47044" y1="13866" x2="49507" y2="16597"/>
                        <a14:foregroundMark x1="62808" y1="10294" x2="62315" y2="14076"/>
                        <a14:foregroundMark x1="73892" y1="19538" x2="77833" y2="17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68" y="10240816"/>
            <a:ext cx="1483400" cy="1739159"/>
          </a:xfrm>
          <a:prstGeom prst="rect">
            <a:avLst/>
          </a:prstGeom>
        </p:spPr>
      </p:pic>
      <p:sp>
        <p:nvSpPr>
          <p:cNvPr id="29" name="pole tekstowe 28">
            <a:extLst>
              <a:ext uri="{FF2B5EF4-FFF2-40B4-BE49-F238E27FC236}">
                <a16:creationId xmlns:a16="http://schemas.microsoft.com/office/drawing/2014/main" id="{23E07E65-DD5B-497D-9072-44BE2E7C6B23}"/>
              </a:ext>
            </a:extLst>
          </p:cNvPr>
          <p:cNvSpPr txBox="1"/>
          <p:nvPr/>
        </p:nvSpPr>
        <p:spPr>
          <a:xfrm>
            <a:off x="285548" y="10537970"/>
            <a:ext cx="4574620" cy="138499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dirty="0">
                <a:solidFill>
                  <a:schemeClr val="bg1"/>
                </a:solidFill>
                <a:latin typeface="Berlin Sans FB" panose="020E0602020502020306" pitchFamily="34" charset="0"/>
              </a:rPr>
              <a:t>Rozłożenie szkła zajmuje ponad 4000 lat. </a:t>
            </a:r>
          </a:p>
          <a:p>
            <a:pPr algn="just"/>
            <a:r>
              <a:rPr lang="pl-PL" sz="1400" dirty="0">
                <a:solidFill>
                  <a:schemeClr val="bg1"/>
                </a:solidFill>
                <a:latin typeface="Berlin Sans FB" panose="020E0602020502020306" pitchFamily="34" charset="0"/>
              </a:rPr>
              <a:t>Potwierdzają to znaleziska szklanych koralików datowane na około 2000 lat p.n.e., jednak inne źródła przekonują, </a:t>
            </a:r>
            <a:br>
              <a:rPr lang="pl-PL" sz="14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400" dirty="0">
                <a:solidFill>
                  <a:schemeClr val="bg1"/>
                </a:solidFill>
                <a:latin typeface="Berlin Sans FB" panose="020E0602020502020306" pitchFamily="34" charset="0"/>
              </a:rPr>
              <a:t>że szkło nie rozkłada się wcale. Ten materiał jednak nie musi być szkodliwy, ponieważ można go stosować wielokrotnie, przetwarzając w nieskończoność.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4197AD70-9875-4C66-A066-38E5C9FBA0D9}"/>
              </a:ext>
            </a:extLst>
          </p:cNvPr>
          <p:cNvSpPr/>
          <p:nvPr/>
        </p:nvSpPr>
        <p:spPr>
          <a:xfrm>
            <a:off x="65514" y="74428"/>
            <a:ext cx="6731311" cy="1203605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2905323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226</TotalTime>
  <Words>372</Words>
  <Application>Microsoft Office PowerPoint</Application>
  <PresentationFormat>Panoramiczny</PresentationFormat>
  <Paragraphs>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Berlin Sans FB</vt:lpstr>
      <vt:lpstr>Calibri</vt:lpstr>
      <vt:lpstr>Corbel</vt:lpstr>
      <vt:lpstr>Snap ITC</vt:lpstr>
      <vt:lpstr>Wingdings</vt:lpstr>
      <vt:lpstr>Paski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Szustak</dc:creator>
  <cp:lastModifiedBy>User</cp:lastModifiedBy>
  <cp:revision>32</cp:revision>
  <dcterms:created xsi:type="dcterms:W3CDTF">2020-09-03T08:38:13Z</dcterms:created>
  <dcterms:modified xsi:type="dcterms:W3CDTF">2021-06-01T09:10:03Z</dcterms:modified>
</cp:coreProperties>
</file>