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3492" y="10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34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4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30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33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714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7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3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31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5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59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09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A064-A5F6-47A9-990F-42D6A7EC41A8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6F0D2-24DD-4879-B87F-82863B9813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334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microsoft.com/office/2007/relationships/hdphoto" Target="../media/hdphoto8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19" Type="http://schemas.openxmlformats.org/officeDocument/2006/relationships/image" Target="../media/image10.gif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2069" y="191573"/>
            <a:ext cx="6424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Snap ITC" panose="04040A07060A02020202" pitchFamily="82" charset="0"/>
              </a:rPr>
              <a:t>ZU</a:t>
            </a:r>
            <a:r>
              <a:rPr lang="pl-PL" sz="2000" b="1" dirty="0">
                <a:latin typeface="Snap ITC" panose="04040A07060A02020202" pitchFamily="82" charset="0"/>
              </a:rPr>
              <a:t>Ż</a:t>
            </a:r>
            <a:r>
              <a:rPr lang="pl-PL" sz="2000" dirty="0">
                <a:latin typeface="Snap ITC" panose="04040A07060A02020202" pitchFamily="82" charset="0"/>
              </a:rPr>
              <a:t>YTY SPRZ</a:t>
            </a:r>
            <a:r>
              <a:rPr lang="pl-PL" sz="2000" b="1" dirty="0">
                <a:latin typeface="Snap ITC" panose="04040A07060A02020202" pitchFamily="82" charset="0"/>
              </a:rPr>
              <a:t>Ę</a:t>
            </a:r>
            <a:r>
              <a:rPr lang="pl-PL" sz="2000" dirty="0">
                <a:latin typeface="Snap ITC" panose="04040A07060A02020202" pitchFamily="82" charset="0"/>
              </a:rPr>
              <a:t>T ELEKTRYCZNY </a:t>
            </a:r>
            <a:br>
              <a:rPr lang="pl-PL" sz="2000" dirty="0">
                <a:latin typeface="Snap ITC" panose="04040A07060A02020202" pitchFamily="82" charset="0"/>
              </a:rPr>
            </a:br>
            <a:r>
              <a:rPr lang="pl-PL" sz="2000" dirty="0">
                <a:latin typeface="Snap ITC" panose="04040A07060A02020202" pitchFamily="82" charset="0"/>
              </a:rPr>
              <a:t>I ELEKTRONICZNY</a:t>
            </a:r>
          </a:p>
        </p:txBody>
      </p:sp>
      <p:sp>
        <p:nvSpPr>
          <p:cNvPr id="4" name="Prostokąt 3"/>
          <p:cNvSpPr/>
          <p:nvPr/>
        </p:nvSpPr>
        <p:spPr>
          <a:xfrm>
            <a:off x="141786" y="805983"/>
            <a:ext cx="4276254" cy="3941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202122"/>
                </a:solidFill>
                <a:latin typeface="Berlin Sans FB" panose="020E0602020502020306" pitchFamily="34" charset="0"/>
              </a:rPr>
              <a:t>Elektroodpady</a:t>
            </a: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 – grupa odpadów</a:t>
            </a:r>
            <a:r>
              <a:rPr lang="pl-PL" sz="1600" i="1" dirty="0">
                <a:latin typeface="Berlin Sans FB" panose="020E0602020502020306" pitchFamily="34" charset="0"/>
              </a:rPr>
              <a:t> </a:t>
            </a: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obejmująca zużyty sprzęt elektryczny i elektroniczny. </a:t>
            </a:r>
            <a:b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</a:b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Do elektroodpadów zalicza się </a:t>
            </a:r>
            <a:r>
              <a:rPr lang="pl-PL" sz="1600">
                <a:solidFill>
                  <a:srgbClr val="202122"/>
                </a:solidFill>
                <a:latin typeface="Berlin Sans FB" panose="020E0602020502020306" pitchFamily="34" charset="0"/>
              </a:rPr>
              <a:t>m.in</a:t>
            </a: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.: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płyty CD, kasety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sprzęt RTV i AGD </a:t>
            </a:r>
            <a:r>
              <a:rPr lang="pl-PL" sz="1600" dirty="0">
                <a:latin typeface="Berlin Sans FB" panose="020E0602020502020306" pitchFamily="34" charset="0"/>
              </a:rPr>
              <a:t>np.: mikser, żelazko</a:t>
            </a: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, grzejnik elektryczny, grill elektryczny, antena, satelita, lodówka, pralka, suszarka, telewizor, radio,</a:t>
            </a:r>
          </a:p>
          <a:p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   komputer, myszka komputerowa, telefon</a:t>
            </a:r>
          </a:p>
          <a:p>
            <a:r>
              <a:rPr lang="pl-PL" sz="1600" dirty="0">
                <a:solidFill>
                  <a:srgbClr val="FF0000"/>
                </a:solidFill>
                <a:latin typeface="Berlin Sans FB" panose="020E0602020502020306" pitchFamily="34" charset="0"/>
              </a:rPr>
              <a:t>   (sprzęt ten musi być kompletny)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przedłużacze 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kosiarki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kalkulatory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202122"/>
                </a:solidFill>
                <a:latin typeface="Berlin Sans FB" panose="020E0602020502020306" pitchFamily="34" charset="0"/>
              </a:rPr>
              <a:t>zabawki posiadające elementy elektroniczne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endParaRPr lang="pl-PL" sz="1600" dirty="0">
              <a:solidFill>
                <a:srgbClr val="202122"/>
              </a:solidFill>
              <a:latin typeface="Berlin Sans FB" panose="020E0602020502020306" pitchFamily="34" charset="0"/>
            </a:endParaRPr>
          </a:p>
          <a:p>
            <a:endParaRPr lang="pl-PL" sz="1600" dirty="0">
              <a:solidFill>
                <a:srgbClr val="202122"/>
              </a:solidFill>
              <a:latin typeface="Berlin Sans FB" panose="020E0602020502020306" pitchFamily="34" charset="0"/>
            </a:endParaRPr>
          </a:p>
          <a:p>
            <a:endParaRPr lang="pl-PL" sz="1013" dirty="0"/>
          </a:p>
        </p:txBody>
      </p:sp>
      <p:sp>
        <p:nvSpPr>
          <p:cNvPr id="5" name="Prostokąt 4"/>
          <p:cNvSpPr/>
          <p:nvPr/>
        </p:nvSpPr>
        <p:spPr>
          <a:xfrm>
            <a:off x="1491281" y="4367448"/>
            <a:ext cx="5051024" cy="83099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latin typeface="Berlin Sans FB" panose="020E0602020502020306" pitchFamily="34" charset="0"/>
              </a:rPr>
              <a:t>Elektroodpady nie mogą być wyrzucane łącznie z innymi odpadami ponieważ zawierają liczne substancje szkodliwe oraz trujące.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8341" y1="86283" x2="87097" y2="86283"/>
                        <a14:foregroundMark x1="92627" y1="85398" x2="96313" y2="82743"/>
                        <a14:foregroundMark x1="95853" y1="65929" x2="96774" y2="77876"/>
                        <a14:foregroundMark x1="85714" y1="54867" x2="87097" y2="68142"/>
                        <a14:foregroundMark x1="91244" y1="68584" x2="94009" y2="79204"/>
                        <a14:foregroundMark x1="90783" y1="28319" x2="88018" y2="24336"/>
                        <a14:foregroundMark x1="85253" y1="20354" x2="83410" y2="5310"/>
                        <a14:backgroundMark x1="83410" y1="18584" x2="83410" y2="21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168" y="966264"/>
            <a:ext cx="1735171" cy="180713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124" y1="49457" x2="27737" y2="67391"/>
                        <a14:foregroundMark x1="10949" y1="66848" x2="17883" y2="66304"/>
                        <a14:foregroundMark x1="19343" y1="70109" x2="16788" y2="80435"/>
                        <a14:foregroundMark x1="10949" y1="82609" x2="22263" y2="89130"/>
                        <a14:foregroundMark x1="35036" y1="62500" x2="36131" y2="80435"/>
                        <a14:foregroundMark x1="43796" y1="60326" x2="43796" y2="60326"/>
                        <a14:foregroundMark x1="55474" y1="15761" x2="60949" y2="34239"/>
                        <a14:foregroundMark x1="57664" y1="19022" x2="60219" y2="13043"/>
                        <a14:backgroundMark x1="22628" y1="15217" x2="31752" y2="25543"/>
                        <a14:backgroundMark x1="36861" y1="10326" x2="45255" y2="5978"/>
                        <a14:backgroundMark x1="44161" y1="10870" x2="54380" y2="14674"/>
                        <a14:backgroundMark x1="54380" y1="19022" x2="55109" y2="62500"/>
                        <a14:backgroundMark x1="34307" y1="35870" x2="47445" y2="59239"/>
                        <a14:backgroundMark x1="36861" y1="23370" x2="48540" y2="27174"/>
                        <a14:backgroundMark x1="37591" y1="15217" x2="47810" y2="18478"/>
                        <a14:backgroundMark x1="35766" y1="13043" x2="33942" y2="27717"/>
                        <a14:backgroundMark x1="35766" y1="27717" x2="43796" y2="30978"/>
                        <a14:backgroundMark x1="18248" y1="19565" x2="17883" y2="26087"/>
                        <a14:backgroundMark x1="21533" y1="30978" x2="31022" y2="27174"/>
                        <a14:backgroundMark x1="47080" y1="61957" x2="47080" y2="70652"/>
                        <a14:backgroundMark x1="48905" y1="64674" x2="48905" y2="70652"/>
                        <a14:backgroundMark x1="45620" y1="72826" x2="49270" y2="73370"/>
                        <a14:backgroundMark x1="50365" y1="72826" x2="57664" y2="66304"/>
                        <a14:backgroundMark x1="60219" y1="20652" x2="60219" y2="20652"/>
                        <a14:backgroundMark x1="59124" y1="19022" x2="59124" y2="19022"/>
                        <a14:backgroundMark x1="59854" y1="24457" x2="59854" y2="24457"/>
                        <a14:backgroundMark x1="59854" y1="25543" x2="59854" y2="25543"/>
                        <a14:backgroundMark x1="59854" y1="26630" x2="59854" y2="26630"/>
                        <a14:backgroundMark x1="59854" y1="28261" x2="59854" y2="28261"/>
                        <a14:backgroundMark x1="60949" y1="15761" x2="59489" y2="19565"/>
                        <a14:backgroundMark x1="57664" y1="15761" x2="57299" y2="16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66" y="2029429"/>
            <a:ext cx="2722418" cy="1828193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backgroundMark x1="45643" y1="64000" x2="21162" y2="69412"/>
                        <a14:backgroundMark x1="48548" y1="64471" x2="78838" y2="67059"/>
                        <a14:backgroundMark x1="88797" y1="52471" x2="97095" y2="55529"/>
                        <a14:backgroundMark x1="84232" y1="51765" x2="87137" y2="517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40" y="2722180"/>
            <a:ext cx="702754" cy="1239296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92969">
                        <a14:foregroundMark x1="41927" y1="31164" x2="55729" y2="31164"/>
                        <a14:foregroundMark x1="40365" y1="46233" x2="40365" y2="47603"/>
                        <a14:foregroundMark x1="45833" y1="65753" x2="45833" y2="65753"/>
                        <a14:foregroundMark x1="55208" y1="51370" x2="55208" y2="51370"/>
                        <a14:foregroundMark x1="48958" y1="63014" x2="47656" y2="70890"/>
                        <a14:foregroundMark x1="43750" y1="21575" x2="57813" y2="21575"/>
                        <a14:backgroundMark x1="7813" y1="8562" x2="20313" y2="50685"/>
                        <a14:backgroundMark x1="34635" y1="28082" x2="34635" y2="28082"/>
                        <a14:backgroundMark x1="14583" y1="18836" x2="19792" y2="49658"/>
                        <a14:backgroundMark x1="24740" y1="30479" x2="19271" y2="59247"/>
                        <a14:backgroundMark x1="11458" y1="7877" x2="74219" y2="6164"/>
                        <a14:backgroundMark x1="86198" y1="17808" x2="83333" y2="77055"/>
                        <a14:backgroundMark x1="93750" y1="52055" x2="93750" y2="52055"/>
                        <a14:backgroundMark x1="93229" y1="51027" x2="96354" y2="50685"/>
                        <a14:backgroundMark x1="65625" y1="26370" x2="65625" y2="26370"/>
                        <a14:backgroundMark x1="64323" y1="26027" x2="64323" y2="26027"/>
                        <a14:backgroundMark x1="64063" y1="27055" x2="64063" y2="27055"/>
                        <a14:backgroundMark x1="64323" y1="32534" x2="64323" y2="325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4" y="4244644"/>
            <a:ext cx="1413827" cy="1075098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833A02CB-94F2-47A1-8647-E562B4A429AD}"/>
              </a:ext>
            </a:extLst>
          </p:cNvPr>
          <p:cNvSpPr/>
          <p:nvPr/>
        </p:nvSpPr>
        <p:spPr>
          <a:xfrm>
            <a:off x="65514" y="81117"/>
            <a:ext cx="6718328" cy="120346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C3029E7C-8915-4FCE-9458-115DAC7DC84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62500" y1="46750" x2="62500" y2="46750"/>
                        <a14:foregroundMark x1="85156" y1="48500" x2="85156" y2="48500"/>
                        <a14:foregroundMark x1="62500" y1="19000" x2="62500" y2="19000"/>
                        <a14:foregroundMark x1="39063" y1="16750" x2="39063" y2="16750"/>
                        <a14:foregroundMark x1="22656" y1="37500" x2="22656" y2="37500"/>
                        <a14:foregroundMark x1="30000" y1="37000" x2="30000" y2="37000"/>
                        <a14:foregroundMark x1="32656" y1="37250" x2="32656" y2="37250"/>
                        <a14:foregroundMark x1="22344" y1="47500" x2="28125" y2="37000"/>
                        <a14:foregroundMark x1="25156" y1="72000" x2="26094" y2="72750"/>
                        <a14:foregroundMark x1="28125" y1="82250" x2="27344" y2="76250"/>
                        <a14:foregroundMark x1="62187" y1="42000" x2="71719" y2="33500"/>
                        <a14:foregroundMark x1="59531" y1="46250" x2="57188" y2="60500"/>
                        <a14:foregroundMark x1="63438" y1="59500" x2="63438" y2="59500"/>
                        <a14:foregroundMark x1="48281" y1="48750" x2="37344" y2="66750"/>
                        <a14:foregroundMark x1="42344" y1="39500" x2="55156" y2="39250"/>
                        <a14:foregroundMark x1="41719" y1="43500" x2="42500" y2="38750"/>
                        <a14:foregroundMark x1="76875" y1="44500" x2="79063" y2="50750"/>
                        <a14:foregroundMark x1="60625" y1="41250" x2="64219" y2="37750"/>
                        <a14:foregroundMark x1="81250" y1="49000" x2="83438" y2="39500"/>
                        <a14:foregroundMark x1="88125" y1="48250" x2="94688" y2="38750"/>
                        <a14:foregroundMark x1="99063" y1="39250" x2="94531" y2="39250"/>
                        <a14:foregroundMark x1="86406" y1="39500" x2="83125" y2="39000"/>
                        <a14:foregroundMark x1="41094" y1="2750" x2="46094" y2="4500"/>
                        <a14:foregroundMark x1="15156" y1="39000" x2="6250" y2="38750"/>
                        <a14:foregroundMark x1="15156" y1="48750" x2="12812" y2="53750"/>
                        <a14:foregroundMark x1="10469" y1="53750" x2="12969" y2="53750"/>
                        <a14:foregroundMark x1="5781" y1="42250" x2="1875" y2="67000"/>
                        <a14:foregroundMark x1="80313" y1="56250" x2="78906" y2="66250"/>
                        <a14:foregroundMark x1="68750" y1="63250" x2="65156" y2="64250"/>
                        <a14:foregroundMark x1="20156" y1="61250" x2="19844" y2="67000"/>
                        <a14:backgroundMark x1="64844" y1="59000" x2="64844" y2="59000"/>
                        <a14:backgroundMark x1="77344" y1="61000" x2="79219" y2="58250"/>
                        <a14:backgroundMark x1="66719" y1="62000" x2="68125" y2="6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612" y="237294"/>
            <a:ext cx="1087741" cy="679839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7C01274-F1F6-45E0-8887-C0FF84D1BEE1}"/>
              </a:ext>
            </a:extLst>
          </p:cNvPr>
          <p:cNvSpPr txBox="1"/>
          <p:nvPr/>
        </p:nvSpPr>
        <p:spPr>
          <a:xfrm>
            <a:off x="206586" y="5510605"/>
            <a:ext cx="6424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Snap ITC" panose="04040A07060A02020202" pitchFamily="82" charset="0"/>
              </a:rPr>
              <a:t>ZU</a:t>
            </a:r>
            <a:r>
              <a:rPr lang="pl-PL" sz="2000" b="1" dirty="0">
                <a:latin typeface="Snap ITC" panose="04040A07060A02020202" pitchFamily="82" charset="0"/>
              </a:rPr>
              <a:t>Ż</a:t>
            </a:r>
            <a:r>
              <a:rPr lang="pl-PL" sz="2000" dirty="0">
                <a:latin typeface="Snap ITC" panose="04040A07060A02020202" pitchFamily="82" charset="0"/>
              </a:rPr>
              <a:t>YTE BATERIE </a:t>
            </a:r>
            <a:br>
              <a:rPr lang="pl-PL" sz="2000" dirty="0">
                <a:latin typeface="Snap ITC" panose="04040A07060A02020202" pitchFamily="82" charset="0"/>
              </a:rPr>
            </a:br>
            <a:r>
              <a:rPr lang="pl-PL" sz="2000" dirty="0">
                <a:latin typeface="Snap ITC" panose="04040A07060A02020202" pitchFamily="82" charset="0"/>
              </a:rPr>
              <a:t>I AKUMULATORY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B49F4125-0724-49AC-B43D-1739143AE22E}"/>
              </a:ext>
            </a:extLst>
          </p:cNvPr>
          <p:cNvCxnSpPr/>
          <p:nvPr/>
        </p:nvCxnSpPr>
        <p:spPr>
          <a:xfrm flipV="1">
            <a:off x="94175" y="5480840"/>
            <a:ext cx="6689667" cy="91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az 14">
            <a:extLst>
              <a:ext uri="{FF2B5EF4-FFF2-40B4-BE49-F238E27FC236}">
                <a16:creationId xmlns:a16="http://schemas.microsoft.com/office/drawing/2014/main" id="{02AB9DF7-739C-4DC6-B384-30A7405013F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62500" y1="46750" x2="62500" y2="46750"/>
                        <a14:foregroundMark x1="85156" y1="48500" x2="85156" y2="48500"/>
                        <a14:foregroundMark x1="62500" y1="19000" x2="62500" y2="19000"/>
                        <a14:foregroundMark x1="39063" y1="16750" x2="39063" y2="16750"/>
                        <a14:foregroundMark x1="22656" y1="37500" x2="22656" y2="37500"/>
                        <a14:foregroundMark x1="30000" y1="37000" x2="30000" y2="37000"/>
                        <a14:foregroundMark x1="32656" y1="37250" x2="32656" y2="37250"/>
                        <a14:foregroundMark x1="22344" y1="47500" x2="28125" y2="37000"/>
                        <a14:foregroundMark x1="25156" y1="72000" x2="26094" y2="72750"/>
                        <a14:foregroundMark x1="28125" y1="82250" x2="27344" y2="76250"/>
                        <a14:foregroundMark x1="62187" y1="42000" x2="71719" y2="33500"/>
                        <a14:foregroundMark x1="59531" y1="46250" x2="57188" y2="60500"/>
                        <a14:foregroundMark x1="63438" y1="59500" x2="63438" y2="59500"/>
                        <a14:foregroundMark x1="48281" y1="48750" x2="37344" y2="66750"/>
                        <a14:foregroundMark x1="42344" y1="39500" x2="55156" y2="39250"/>
                        <a14:foregroundMark x1="41719" y1="43500" x2="42500" y2="38750"/>
                        <a14:foregroundMark x1="76875" y1="44500" x2="79063" y2="50750"/>
                        <a14:foregroundMark x1="60625" y1="41250" x2="64219" y2="37750"/>
                        <a14:foregroundMark x1="81250" y1="49000" x2="83438" y2="39500"/>
                        <a14:foregroundMark x1="88125" y1="48250" x2="94688" y2="38750"/>
                        <a14:foregroundMark x1="99063" y1="39250" x2="94531" y2="39250"/>
                        <a14:foregroundMark x1="86406" y1="39500" x2="83125" y2="39000"/>
                        <a14:foregroundMark x1="41094" y1="2750" x2="46094" y2="4500"/>
                        <a14:foregroundMark x1="15156" y1="39000" x2="6250" y2="38750"/>
                        <a14:foregroundMark x1="15156" y1="48750" x2="12812" y2="53750"/>
                        <a14:foregroundMark x1="10469" y1="53750" x2="12969" y2="53750"/>
                        <a14:foregroundMark x1="5781" y1="42250" x2="1875" y2="67000"/>
                        <a14:foregroundMark x1="80313" y1="56250" x2="78906" y2="66250"/>
                        <a14:foregroundMark x1="68750" y1="63250" x2="65156" y2="64250"/>
                        <a14:foregroundMark x1="20156" y1="61250" x2="19844" y2="67000"/>
                        <a14:backgroundMark x1="64844" y1="59000" x2="64844" y2="59000"/>
                        <a14:backgroundMark x1="77344" y1="61000" x2="79219" y2="58250"/>
                        <a14:backgroundMark x1="66719" y1="62000" x2="68125" y2="6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908" y="5579412"/>
            <a:ext cx="1087741" cy="679839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BBEA72BD-95DB-480B-B09B-9C02B18BB59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>
                        <a14:foregroundMark x1="19253" y1="29598" x2="28736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580" y="1159619"/>
            <a:ext cx="710213" cy="710213"/>
          </a:xfrm>
          <a:prstGeom prst="rect">
            <a:avLst/>
          </a:prstGeom>
        </p:spPr>
      </p:pic>
      <p:sp>
        <p:nvSpPr>
          <p:cNvPr id="17" name="CustomShape 13">
            <a:extLst>
              <a:ext uri="{FF2B5EF4-FFF2-40B4-BE49-F238E27FC236}">
                <a16:creationId xmlns:a16="http://schemas.microsoft.com/office/drawing/2014/main" id="{D6F0F086-FCE8-464F-BE90-D8B4717B51DE}"/>
              </a:ext>
            </a:extLst>
          </p:cNvPr>
          <p:cNvSpPr/>
          <p:nvPr/>
        </p:nvSpPr>
        <p:spPr>
          <a:xfrm>
            <a:off x="141786" y="6193458"/>
            <a:ext cx="5080273" cy="1598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1600" b="0" strike="noStrike" spc="-1" dirty="0">
                <a:solidFill>
                  <a:srgbClr val="000000"/>
                </a:solidFill>
                <a:latin typeface="Berlin Sans FB" panose="020E0602020502020306" pitchFamily="34" charset="0"/>
                <a:ea typeface="DejaVu Sans"/>
              </a:rPr>
              <a:t>Do tej kategorii należy zaliczyć baterie i akumulatory powstałe w gospodarstwach domowych</a:t>
            </a:r>
            <a:r>
              <a:rPr lang="pl-PL" sz="1600" spc="-1" dirty="0">
                <a:solidFill>
                  <a:srgbClr val="000000"/>
                </a:solidFill>
                <a:latin typeface="Berlin Sans FB" panose="020E0602020502020306" pitchFamily="34" charset="0"/>
                <a:ea typeface="DejaVu Sans"/>
              </a:rPr>
              <a:t> m.in.:</a:t>
            </a:r>
            <a:endParaRPr lang="pl-PL" sz="1600" b="0" strike="noStrike" spc="-1" dirty="0">
              <a:latin typeface="Berlin Sans FB" panose="020E0602020502020306" pitchFamily="34" charset="0"/>
            </a:endParaRPr>
          </a:p>
          <a:p>
            <a:pPr marL="286470" indent="-285750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sz="1600" b="0" strike="noStrike" spc="-1" dirty="0">
                <a:solidFill>
                  <a:srgbClr val="000000"/>
                </a:solidFill>
                <a:latin typeface="Berlin Sans FB" panose="020E0602020502020306" pitchFamily="34" charset="0"/>
                <a:ea typeface="DejaVu Sans"/>
              </a:rPr>
              <a:t>baterie od pilotów</a:t>
            </a:r>
            <a:endParaRPr lang="pl-PL" sz="1600" spc="-1" dirty="0">
              <a:latin typeface="Berlin Sans FB" panose="020E0602020502020306" pitchFamily="34" charset="0"/>
            </a:endParaRPr>
          </a:p>
          <a:p>
            <a:pPr marL="286470" indent="-285750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sz="1600" b="0" strike="noStrike" spc="-1" dirty="0">
                <a:solidFill>
                  <a:srgbClr val="000000"/>
                </a:solidFill>
                <a:latin typeface="Berlin Sans FB" panose="020E0602020502020306" pitchFamily="34" charset="0"/>
                <a:ea typeface="DejaVu Sans"/>
              </a:rPr>
              <a:t>zabawek elektronicznych </a:t>
            </a:r>
            <a:endParaRPr lang="pl-PL" sz="1600" spc="-1" dirty="0">
              <a:latin typeface="Berlin Sans FB" panose="020E0602020502020306" pitchFamily="34" charset="0"/>
            </a:endParaRPr>
          </a:p>
          <a:p>
            <a:pPr marL="286470" indent="-285750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sz="1600" b="0" strike="noStrike" spc="-1" dirty="0">
                <a:solidFill>
                  <a:srgbClr val="000000"/>
                </a:solidFill>
                <a:latin typeface="Berlin Sans FB" panose="020E0602020502020306" pitchFamily="34" charset="0"/>
                <a:ea typeface="DejaVu Sans"/>
              </a:rPr>
              <a:t>zegarków 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strike="noStrike" spc="-1" dirty="0">
                <a:solidFill>
                  <a:srgbClr val="FF0000"/>
                </a:solidFill>
                <a:latin typeface="Berlin Sans FB" panose="020E0602020502020306" pitchFamily="34" charset="0"/>
                <a:ea typeface="DejaVu Sans"/>
              </a:rPr>
              <a:t>                            </a:t>
            </a:r>
            <a:endParaRPr lang="pl-PL" sz="1800" strike="noStrike" spc="-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5BDC18F3-6B83-40F4-A83B-D66187C89E86}"/>
              </a:ext>
            </a:extLst>
          </p:cNvPr>
          <p:cNvSpPr txBox="1"/>
          <p:nvPr/>
        </p:nvSpPr>
        <p:spPr>
          <a:xfrm>
            <a:off x="3439008" y="6668916"/>
            <a:ext cx="246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strike="noStrike" spc="-1" dirty="0">
                <a:solidFill>
                  <a:srgbClr val="FF0000"/>
                </a:solidFill>
                <a:latin typeface="Berlin Sans FB" panose="020E0602020502020306" pitchFamily="34" charset="0"/>
                <a:ea typeface="DejaVu Sans"/>
              </a:rPr>
              <a:t> Z WYŁĄCZENIEM AKUMULATORÓW SAMOCHODOWYCH !!!</a:t>
            </a:r>
            <a:endParaRPr lang="pl-PL" sz="1600" dirty="0"/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BF7945E2-F492-4133-B5E8-AB7E4EA9B8B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>
                        <a14:foregroundMark x1="19253" y1="29598" x2="28736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20" y="6566878"/>
            <a:ext cx="710213" cy="710213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D75CDE5E-A3FE-47C9-8FF5-F7EA122F959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43396" y1="39831" x2="43396" y2="39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401" y="6565062"/>
            <a:ext cx="759325" cy="845286"/>
          </a:xfrm>
          <a:prstGeom prst="rect">
            <a:avLst/>
          </a:prstGeom>
        </p:spPr>
      </p:pic>
      <p:sp>
        <p:nvSpPr>
          <p:cNvPr id="22" name="Dymek myśli: chmurka 21">
            <a:extLst>
              <a:ext uri="{FF2B5EF4-FFF2-40B4-BE49-F238E27FC236}">
                <a16:creationId xmlns:a16="http://schemas.microsoft.com/office/drawing/2014/main" id="{1CBD481B-8F58-49ED-9ED9-762F703FDD6E}"/>
              </a:ext>
            </a:extLst>
          </p:cNvPr>
          <p:cNvSpPr/>
          <p:nvPr/>
        </p:nvSpPr>
        <p:spPr>
          <a:xfrm>
            <a:off x="2504831" y="7614093"/>
            <a:ext cx="3591947" cy="1951316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500" b="1" dirty="0">
                <a:latin typeface="Berlin Sans FB" panose="020E0602020502020306" pitchFamily="34" charset="0"/>
              </a:rPr>
              <a:t> Zużyte baterie należy odseparować od pozostałych śmieci</a:t>
            </a:r>
            <a:br>
              <a:rPr lang="pl-PL" sz="1500" b="1" dirty="0">
                <a:latin typeface="Berlin Sans FB" panose="020E0602020502020306" pitchFamily="34" charset="0"/>
              </a:rPr>
            </a:br>
            <a:r>
              <a:rPr lang="pl-PL" sz="1500" b="1" dirty="0">
                <a:latin typeface="Berlin Sans FB" panose="020E0602020502020306" pitchFamily="34" charset="0"/>
              </a:rPr>
              <a:t> (np. odkładać </a:t>
            </a:r>
            <a:br>
              <a:rPr lang="pl-PL" sz="1500" b="1" dirty="0">
                <a:latin typeface="Berlin Sans FB" panose="020E0602020502020306" pitchFamily="34" charset="0"/>
              </a:rPr>
            </a:br>
            <a:r>
              <a:rPr lang="pl-PL" sz="1500" b="1" dirty="0">
                <a:latin typeface="Berlin Sans FB" panose="020E0602020502020306" pitchFamily="34" charset="0"/>
              </a:rPr>
              <a:t>do osobnego pudełka) </a:t>
            </a:r>
            <a:br>
              <a:rPr lang="pl-PL" sz="1500" b="1" dirty="0">
                <a:latin typeface="Berlin Sans FB" panose="020E0602020502020306" pitchFamily="34" charset="0"/>
              </a:rPr>
            </a:br>
            <a:r>
              <a:rPr lang="pl-PL" sz="1500" b="1" dirty="0">
                <a:latin typeface="Berlin Sans FB" panose="020E0602020502020306" pitchFamily="34" charset="0"/>
              </a:rPr>
              <a:t>a następnie przekazać do PSZOK</a:t>
            </a: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5EAF0570-26E2-4535-809C-E4D44F167457}"/>
              </a:ext>
            </a:extLst>
          </p:cNvPr>
          <p:cNvGrpSpPr/>
          <p:nvPr/>
        </p:nvGrpSpPr>
        <p:grpSpPr>
          <a:xfrm>
            <a:off x="320423" y="7577122"/>
            <a:ext cx="1807524" cy="1574543"/>
            <a:chOff x="6624360" y="533520"/>
            <a:chExt cx="5355360" cy="5342400"/>
          </a:xfrm>
        </p:grpSpPr>
        <p:sp>
          <p:nvSpPr>
            <p:cNvPr id="24" name="CustomShape 7">
              <a:extLst>
                <a:ext uri="{FF2B5EF4-FFF2-40B4-BE49-F238E27FC236}">
                  <a16:creationId xmlns:a16="http://schemas.microsoft.com/office/drawing/2014/main" id="{3F9FB444-9CAF-417A-988E-EC97FD4C0394}"/>
                </a:ext>
              </a:extLst>
            </p:cNvPr>
            <p:cNvSpPr/>
            <p:nvPr/>
          </p:nvSpPr>
          <p:spPr>
            <a:xfrm>
              <a:off x="6732720" y="628920"/>
              <a:ext cx="5247000" cy="5247000"/>
            </a:xfrm>
            <a:prstGeom prst="ellipse">
              <a:avLst/>
            </a:prstGeom>
            <a:solidFill>
              <a:srgbClr val="FFFFFF"/>
            </a:solidFill>
            <a:ln w="2844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" name="CustomShape 8">
              <a:extLst>
                <a:ext uri="{FF2B5EF4-FFF2-40B4-BE49-F238E27FC236}">
                  <a16:creationId xmlns:a16="http://schemas.microsoft.com/office/drawing/2014/main" id="{23E20932-949F-4A8A-8598-7201C726A3E5}"/>
                </a:ext>
              </a:extLst>
            </p:cNvPr>
            <p:cNvSpPr/>
            <p:nvPr/>
          </p:nvSpPr>
          <p:spPr>
            <a:xfrm>
              <a:off x="6719760" y="628920"/>
              <a:ext cx="5247000" cy="5247000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 w="2844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" name="CustomShape 9">
              <a:extLst>
                <a:ext uri="{FF2B5EF4-FFF2-40B4-BE49-F238E27FC236}">
                  <a16:creationId xmlns:a16="http://schemas.microsoft.com/office/drawing/2014/main" id="{C94ABEA4-D2A2-4985-82B1-7757B25E4B97}"/>
                </a:ext>
              </a:extLst>
            </p:cNvPr>
            <p:cNvSpPr/>
            <p:nvPr/>
          </p:nvSpPr>
          <p:spPr>
            <a:xfrm>
              <a:off x="6624360" y="533520"/>
              <a:ext cx="5247000" cy="5247000"/>
            </a:xfrm>
            <a:prstGeom prst="ellipse">
              <a:avLst/>
            </a:prstGeom>
            <a:solidFill>
              <a:schemeClr val="bg1"/>
            </a:solidFill>
            <a:ln w="2844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7" name="CustomShape 11">
            <a:extLst>
              <a:ext uri="{FF2B5EF4-FFF2-40B4-BE49-F238E27FC236}">
                <a16:creationId xmlns:a16="http://schemas.microsoft.com/office/drawing/2014/main" id="{127346BE-8EFA-416D-A263-2CDD70138ECC}"/>
              </a:ext>
            </a:extLst>
          </p:cNvPr>
          <p:cNvSpPr/>
          <p:nvPr/>
        </p:nvSpPr>
        <p:spPr>
          <a:xfrm>
            <a:off x="1774736" y="8834278"/>
            <a:ext cx="234016" cy="20452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" name="CustomShape 12">
            <a:extLst>
              <a:ext uri="{FF2B5EF4-FFF2-40B4-BE49-F238E27FC236}">
                <a16:creationId xmlns:a16="http://schemas.microsoft.com/office/drawing/2014/main" id="{29665688-4635-4554-B32C-AB9A0A257066}"/>
              </a:ext>
            </a:extLst>
          </p:cNvPr>
          <p:cNvSpPr/>
          <p:nvPr/>
        </p:nvSpPr>
        <p:spPr>
          <a:xfrm>
            <a:off x="4711364" y="9243414"/>
            <a:ext cx="2111906" cy="1627838"/>
          </a:xfrm>
          <a:prstGeom prst="ellipse">
            <a:avLst/>
          </a:prstGeom>
          <a:blipFill rotWithShape="0">
            <a:blip r:embed="rId16"/>
            <a:stretch>
              <a:fillRect/>
            </a:stretch>
          </a:blipFill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id="{188547B7-AE39-46EC-80E5-51D0A55B512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2521" b="89916" l="1724" r="99507">
                        <a14:foregroundMark x1="63054" y1="9874" x2="62562" y2="13445"/>
                        <a14:foregroundMark x1="46798" y1="13866" x2="49507" y2="16807"/>
                        <a14:foregroundMark x1="73645" y1="19748" x2="77586" y2="17437"/>
                        <a14:foregroundMark x1="14286" y1="39286" x2="22414" y2="48950"/>
                        <a14:foregroundMark x1="22906" y1="39076" x2="31034" y2="50630"/>
                        <a14:foregroundMark x1="36207" y1="38235" x2="43350" y2="48319"/>
                        <a14:foregroundMark x1="43350" y1="38025" x2="40394" y2="44958"/>
                        <a14:foregroundMark x1="24877" y1="39916" x2="32020" y2="39916"/>
                        <a14:foregroundMark x1="15271" y1="42647" x2="15517" y2="49580"/>
                        <a14:foregroundMark x1="16502" y1="59664" x2="72167" y2="57563"/>
                        <a14:foregroundMark x1="30542" y1="62815" x2="70690" y2="609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73" y="9419937"/>
            <a:ext cx="1541694" cy="1914624"/>
          </a:xfrm>
          <a:prstGeom prst="rect">
            <a:avLst/>
          </a:prstGeom>
        </p:spPr>
      </p:pic>
      <p:pic>
        <p:nvPicPr>
          <p:cNvPr id="30" name="Obraz 5" descr="Obraz zawierający małe, dziewczynka&#10;&#10;Opis wygenerowany automatycznie">
            <a:extLst>
              <a:ext uri="{FF2B5EF4-FFF2-40B4-BE49-F238E27FC236}">
                <a16:creationId xmlns:a16="http://schemas.microsoft.com/office/drawing/2014/main" id="{DA45E96F-1D6C-4433-8CA6-D924BD0C6C31}"/>
              </a:ext>
            </a:extLst>
          </p:cNvPr>
          <p:cNvPicPr/>
          <p:nvPr/>
        </p:nvPicPr>
        <p:blipFill>
          <a:blip r:embed="rId19"/>
          <a:stretch/>
        </p:blipFill>
        <p:spPr>
          <a:xfrm>
            <a:off x="449826" y="7605239"/>
            <a:ext cx="1504335" cy="1518309"/>
          </a:xfrm>
          <a:prstGeom prst="rect">
            <a:avLst/>
          </a:prstGeom>
          <a:ln>
            <a:noFill/>
          </a:ln>
        </p:spPr>
      </p:pic>
      <p:sp>
        <p:nvSpPr>
          <p:cNvPr id="31" name="CustomShape 15">
            <a:extLst>
              <a:ext uri="{FF2B5EF4-FFF2-40B4-BE49-F238E27FC236}">
                <a16:creationId xmlns:a16="http://schemas.microsoft.com/office/drawing/2014/main" id="{7DE15439-A1BD-4AC0-9818-249E5525E5BA}"/>
              </a:ext>
            </a:extLst>
          </p:cNvPr>
          <p:cNvSpPr/>
          <p:nvPr/>
        </p:nvSpPr>
        <p:spPr>
          <a:xfrm>
            <a:off x="1301200" y="10171977"/>
            <a:ext cx="4010760" cy="18144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720" algn="just">
              <a:lnSpc>
                <a:spcPct val="100000"/>
              </a:lnSpc>
              <a:buClr>
                <a:srgbClr val="333333"/>
              </a:buClr>
            </a:pPr>
            <a:r>
              <a:rPr lang="pl-PL" sz="1600" b="0" strike="noStrike" spc="-1" dirty="0">
                <a:latin typeface="Berlin Sans FB" panose="020E0602020502020306" pitchFamily="34" charset="0"/>
                <a:ea typeface="Source Sans Pro"/>
              </a:rPr>
              <a:t>Jedna bateria guzikowa – używana </a:t>
            </a:r>
            <a:br>
              <a:rPr lang="pl-PL" sz="1600" b="0" strike="noStrike" spc="-1" dirty="0">
                <a:latin typeface="Berlin Sans FB" panose="020E0602020502020306" pitchFamily="34" charset="0"/>
                <a:ea typeface="Source Sans Pro"/>
              </a:rPr>
            </a:br>
            <a:r>
              <a:rPr lang="pl-PL" sz="1600" b="0" strike="noStrike" spc="-1" dirty="0">
                <a:latin typeface="Berlin Sans FB" panose="020E0602020502020306" pitchFamily="34" charset="0"/>
                <a:ea typeface="Source Sans Pro"/>
              </a:rPr>
              <a:t>np. w zegarkach – może skazić 1 m sześcienny gleby lub zatruć 400 litrów wody.</a:t>
            </a:r>
            <a:endParaRPr lang="pl-PL" sz="1600" b="0" strike="noStrike" spc="-1" dirty="0">
              <a:latin typeface="Berlin Sans FB" panose="020E0602020502020306" pitchFamily="34" charset="0"/>
            </a:endParaRPr>
          </a:p>
          <a:p>
            <a:pPr marL="720" algn="just">
              <a:lnSpc>
                <a:spcPct val="100000"/>
              </a:lnSpc>
              <a:buClr>
                <a:srgbClr val="333333"/>
              </a:buClr>
            </a:pPr>
            <a:endParaRPr lang="pl-PL" sz="1600" b="0" strike="noStrike" spc="-1" dirty="0">
              <a:latin typeface="Berlin Sans FB" panose="020E0602020502020306" pitchFamily="34" charset="0"/>
              <a:ea typeface="Source Sans Pro"/>
            </a:endParaRPr>
          </a:p>
          <a:p>
            <a:pPr marL="720" algn="just">
              <a:lnSpc>
                <a:spcPct val="100000"/>
              </a:lnSpc>
              <a:buClr>
                <a:srgbClr val="333333"/>
              </a:buClr>
            </a:pPr>
            <a:r>
              <a:rPr lang="pl-PL" sz="1600" b="0" strike="noStrike" spc="-1" dirty="0">
                <a:latin typeface="Berlin Sans FB" panose="020E0602020502020306" pitchFamily="34" charset="0"/>
                <a:ea typeface="Source Sans Pro"/>
              </a:rPr>
              <a:t>Najstarsza bateria pochodzi z III w p.n.e. Odkrycia dokonał Wilhelm König w 1936 r. </a:t>
            </a:r>
            <a:br>
              <a:rPr lang="pl-PL" sz="1600" b="0" strike="noStrike" spc="-1" dirty="0">
                <a:latin typeface="Berlin Sans FB" panose="020E0602020502020306" pitchFamily="34" charset="0"/>
                <a:ea typeface="Source Sans Pro"/>
              </a:rPr>
            </a:br>
            <a:r>
              <a:rPr lang="pl-PL" sz="1600" b="0" strike="noStrike" spc="-1" dirty="0">
                <a:latin typeface="Berlin Sans FB" panose="020E0602020502020306" pitchFamily="34" charset="0"/>
                <a:ea typeface="Source Sans Pro"/>
              </a:rPr>
              <a:t>w okolicy Bagdadu.</a:t>
            </a:r>
            <a:endParaRPr lang="pl-PL" sz="1600" b="0" strike="noStrike" spc="-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826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206</Words>
  <Application>Microsoft Office PowerPoint</Application>
  <PresentationFormat>Panoramiczny</PresentationFormat>
  <Paragraphs>23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Snap ITC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Szustak</dc:creator>
  <cp:lastModifiedBy>Biuro 1</cp:lastModifiedBy>
  <cp:revision>19</cp:revision>
  <cp:lastPrinted>2021-05-26T13:12:17Z</cp:lastPrinted>
  <dcterms:created xsi:type="dcterms:W3CDTF">2020-09-06T15:24:16Z</dcterms:created>
  <dcterms:modified xsi:type="dcterms:W3CDTF">2021-06-01T09:33:33Z</dcterms:modified>
</cp:coreProperties>
</file>