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uro 1" initials="B1" lastIdx="1" clrIdx="0">
    <p:extLst>
      <p:ext uri="{19B8F6BF-5375-455C-9EA6-DF929625EA0E}">
        <p15:presenceInfo xmlns:p15="http://schemas.microsoft.com/office/powerpoint/2012/main" userId="Biuro 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426"/>
    <a:srgbClr val="F2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91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14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7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25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94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65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76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6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391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942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42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3CCB-B2F1-4BAF-9664-90DDCBBD8E6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04E2-5D28-42DE-A3F6-772CF6B7F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22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jpeg"/><Relationship Id="rId1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17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microsoft.com/office/2007/relationships/hdphoto" Target="../media/hdphoto5.wdp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E65426"/>
            </a:gs>
            <a:gs pos="59000">
              <a:schemeClr val="accent4"/>
            </a:gs>
            <a:gs pos="0">
              <a:schemeClr val="bg2">
                <a:lumMod val="60000"/>
                <a:lumOff val="40000"/>
              </a:schemeClr>
            </a:gs>
            <a:gs pos="1000">
              <a:schemeClr val="bg2">
                <a:lumMod val="40000"/>
                <a:lumOff val="60000"/>
              </a:schemeClr>
            </a:gs>
            <a:gs pos="0">
              <a:schemeClr val="bg2">
                <a:lumMod val="20000"/>
                <a:lumOff val="8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C3EC4969-4B3A-4721-A156-0DDC6949D1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6"/>
          <a:stretch/>
        </p:blipFill>
        <p:spPr>
          <a:xfrm>
            <a:off x="9533361" y="1080025"/>
            <a:ext cx="1027599" cy="995681"/>
          </a:xfrm>
          <a:prstGeom prst="rect">
            <a:avLst/>
          </a:prstGeom>
          <a:effectLst>
            <a:softEdge rad="241300"/>
          </a:effectLst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4BD37A9-B75F-4EE6-A4DF-9822C59272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291" y="2529798"/>
            <a:ext cx="1190015" cy="1086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ole tekstowe 1"/>
          <p:cNvSpPr txBox="1"/>
          <p:nvPr/>
        </p:nvSpPr>
        <p:spPr>
          <a:xfrm>
            <a:off x="146653" y="172995"/>
            <a:ext cx="106219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Snap ITC" panose="04040A07060A02020202" pitchFamily="82" charset="0"/>
              </a:rPr>
              <a:t>METALE, TWORZYWA SZTUCZNE, </a:t>
            </a:r>
          </a:p>
          <a:p>
            <a:pPr algn="ctr"/>
            <a:r>
              <a:rPr lang="pl-PL" sz="3200" dirty="0">
                <a:latin typeface="Snap ITC" panose="04040A07060A02020202" pitchFamily="82" charset="0"/>
              </a:rPr>
              <a:t>ODPADY OPAKOWANIOWE WIELOMATERIAŁOWE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35" y="1888494"/>
            <a:ext cx="1617012" cy="273735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3400" y="1668086"/>
            <a:ext cx="2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Berlin Sans FB" panose="020E0602020502020306" pitchFamily="34" charset="0"/>
              </a:rPr>
              <a:t>WRZUCAMY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7195" y="2031380"/>
            <a:ext cx="31373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zgniecione butelki po napojach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(bez nakrętek)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opróżnione opakowania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po artykułach spożywczych, kosmetykach, chemii gospodarczej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(m.in. opakowania po płynie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do mycia naczyń, szamponie, puste koszyczki po kostkach WC itp.)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plastikowe opakowania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po produktach spożywczych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opakowania wielomateriałowe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(np. kartony po mleku, sokach, jogurtach)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plastikowe torby, worki, reklamówki, inne folie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puszki po napojach i konserwach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folię aluminiową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złom żelazny i metale kolorowe</a:t>
            </a:r>
          </a:p>
          <a:p>
            <a:pPr marL="90413" indent="-90413">
              <a:buFont typeface="Wingdings" panose="05000000000000000000" pitchFamily="2" charset="2"/>
              <a:buChar char="ü"/>
            </a:pPr>
            <a:r>
              <a:rPr lang="pl-PL" sz="1400" dirty="0">
                <a:latin typeface="Berlin Sans FB" panose="020E0602020502020306" pitchFamily="34" charset="0"/>
              </a:rPr>
              <a:t>metalowe kapsle, zakrętki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od słoików.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057084" y="1777156"/>
            <a:ext cx="213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Berlin Sans FB" panose="020E0602020502020306" pitchFamily="34" charset="0"/>
              </a:rPr>
              <a:t>NIE WRZUCAMY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0000" y1="29598" x2="50000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520" y="1511706"/>
            <a:ext cx="505430" cy="50543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7736" y1="45763" x2="72642" y2="14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15" y="1638240"/>
            <a:ext cx="600896" cy="668921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D4E8249-1950-4BC2-8B7F-3E2A5967D0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86" y="172995"/>
            <a:ext cx="1044205" cy="652628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16B424AE-76EE-4A2E-BE38-43333ECBBFBE}"/>
              </a:ext>
            </a:extLst>
          </p:cNvPr>
          <p:cNvSpPr/>
          <p:nvPr/>
        </p:nvSpPr>
        <p:spPr>
          <a:xfrm>
            <a:off x="62143" y="41866"/>
            <a:ext cx="12055875" cy="67702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7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306FC64-B45E-462F-86E5-B0103889ACD0}"/>
              </a:ext>
            </a:extLst>
          </p:cNvPr>
          <p:cNvSpPr txBox="1"/>
          <p:nvPr/>
        </p:nvSpPr>
        <p:spPr>
          <a:xfrm>
            <a:off x="5009866" y="2153414"/>
            <a:ext cx="29632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butelek, puszek i pojemników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z zawartością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opakowań po lekach i zużytych artykułach medycznych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opakowań po olejach silnikowych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części samochodowych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zużytych baterii i akumulatorów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puszek i pojemników po farbach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i lakierach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zużytego sprzętu elektronicznego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i elektronicznego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opakowań po nawozach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sz="1400" dirty="0">
                <a:latin typeface="Berlin Sans FB" panose="020E0602020502020306" pitchFamily="34" charset="0"/>
              </a:rPr>
              <a:t>odpadów budowlanych </a:t>
            </a:r>
            <a:br>
              <a:rPr lang="pl-PL" sz="1400" dirty="0">
                <a:latin typeface="Berlin Sans FB" panose="020E0602020502020306" pitchFamily="34" charset="0"/>
              </a:rPr>
            </a:br>
            <a:r>
              <a:rPr lang="pl-PL" sz="1400" dirty="0">
                <a:latin typeface="Berlin Sans FB" panose="020E0602020502020306" pitchFamily="34" charset="0"/>
              </a:rPr>
              <a:t>i rozbiórkowych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B1CE961B-FAE0-46C7-AAE8-9DFE7D32467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202" b="89916" l="1478" r="94581">
                        <a14:foregroundMark x1="62808" y1="10294" x2="62315" y2="14076"/>
                        <a14:foregroundMark x1="77094" y1="17647" x2="73892" y2="19958"/>
                        <a14:foregroundMark x1="47044" y1="13866" x2="49754" y2="17017"/>
                        <a14:foregroundMark x1="15517" y1="46008" x2="44581" y2="46218"/>
                        <a14:foregroundMark x1="35468" y1="36555" x2="39163" y2="43067"/>
                        <a14:foregroundMark x1="43103" y1="38235" x2="40887" y2="47269"/>
                        <a14:foregroundMark x1="23399" y1="39496" x2="31281" y2="40546"/>
                        <a14:foregroundMark x1="26355" y1="49160" x2="33005" y2="47899"/>
                        <a14:foregroundMark x1="18473" y1="41597" x2="14286" y2="44328"/>
                        <a14:foregroundMark x1="14532" y1="47269" x2="21182" y2="49790"/>
                        <a14:foregroundMark x1="15764" y1="61765" x2="73399" y2="60714"/>
                        <a14:foregroundMark x1="20936" y1="58193" x2="43103" y2="592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542" y="2273309"/>
            <a:ext cx="1014954" cy="1189947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239426B3-7134-438C-898C-B904F3BD9962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43"/>
          <a:stretch/>
        </p:blipFill>
        <p:spPr>
          <a:xfrm rot="20996991">
            <a:off x="8503313" y="2642196"/>
            <a:ext cx="710916" cy="861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Prostokąt 15">
            <a:extLst>
              <a:ext uri="{FF2B5EF4-FFF2-40B4-BE49-F238E27FC236}">
                <a16:creationId xmlns:a16="http://schemas.microsoft.com/office/drawing/2014/main" id="{C65C9F2E-7D79-483A-A99E-EA92D6857391}"/>
              </a:ext>
            </a:extLst>
          </p:cNvPr>
          <p:cNvSpPr/>
          <p:nvPr/>
        </p:nvSpPr>
        <p:spPr>
          <a:xfrm rot="20318403">
            <a:off x="7844632" y="3355789"/>
            <a:ext cx="17447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>
                <a:latin typeface="Berlin Sans FB" panose="020E0602020502020306" pitchFamily="34" charset="0"/>
              </a:rPr>
              <a:t>Plastik stanowi około </a:t>
            </a:r>
            <a:r>
              <a:rPr lang="pl-PL" sz="1000" b="1" dirty="0">
                <a:latin typeface="Berlin Sans FB" panose="020E0602020502020306" pitchFamily="34" charset="0"/>
              </a:rPr>
              <a:t>90% </a:t>
            </a:r>
            <a:r>
              <a:rPr lang="pl-PL" sz="1000" dirty="0">
                <a:latin typeface="Berlin Sans FB" panose="020E0602020502020306" pitchFamily="34" charset="0"/>
              </a:rPr>
              <a:t>wszystkich śmieci pływających po powierzchni oceanu, </a:t>
            </a:r>
            <a:br>
              <a:rPr lang="pl-PL" sz="1000" dirty="0">
                <a:latin typeface="Berlin Sans FB" panose="020E0602020502020306" pitchFamily="34" charset="0"/>
              </a:rPr>
            </a:br>
            <a:r>
              <a:rPr lang="pl-PL" sz="1000" dirty="0">
                <a:latin typeface="Berlin Sans FB" panose="020E0602020502020306" pitchFamily="34" charset="0"/>
              </a:rPr>
              <a:t>co daje aż </a:t>
            </a:r>
            <a:r>
              <a:rPr lang="pl-PL" sz="1000" b="1" dirty="0">
                <a:latin typeface="Berlin Sans FB" panose="020E0602020502020306" pitchFamily="34" charset="0"/>
              </a:rPr>
              <a:t>46 000 </a:t>
            </a:r>
            <a:r>
              <a:rPr lang="pl-PL" sz="1000" dirty="0">
                <a:latin typeface="Berlin Sans FB" panose="020E0602020502020306" pitchFamily="34" charset="0"/>
              </a:rPr>
              <a:t>kawałków plastiku na milę kwadratową.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979BC464-99AB-4D68-B833-1686153A8294}"/>
              </a:ext>
            </a:extLst>
          </p:cNvPr>
          <p:cNvSpPr/>
          <p:nvPr/>
        </p:nvSpPr>
        <p:spPr>
          <a:xfrm rot="20014585">
            <a:off x="8529587" y="1527913"/>
            <a:ext cx="134140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>
                <a:latin typeface="Berlin Sans FB" panose="020E0602020502020306" pitchFamily="34" charset="0"/>
              </a:rPr>
              <a:t>Każdego roku wyrzucamy taką ilość plastiku, że wystarczyłoby </a:t>
            </a:r>
            <a:br>
              <a:rPr lang="pl-PL" sz="1000" dirty="0">
                <a:latin typeface="Berlin Sans FB" panose="020E0602020502020306" pitchFamily="34" charset="0"/>
              </a:rPr>
            </a:br>
            <a:r>
              <a:rPr lang="pl-PL" sz="1000" dirty="0">
                <a:latin typeface="Berlin Sans FB" panose="020E0602020502020306" pitchFamily="34" charset="0"/>
              </a:rPr>
              <a:t>go na opasanie naszej planety </a:t>
            </a:r>
            <a:br>
              <a:rPr lang="pl-PL" sz="1000" dirty="0">
                <a:latin typeface="Berlin Sans FB" panose="020E0602020502020306" pitchFamily="34" charset="0"/>
              </a:rPr>
            </a:br>
            <a:r>
              <a:rPr lang="pl-PL" sz="1000" b="1" dirty="0">
                <a:latin typeface="Berlin Sans FB" panose="020E0602020502020306" pitchFamily="34" charset="0"/>
              </a:rPr>
              <a:t>aż cztery razy.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24BDC9EE-220F-40B6-856E-1C1E27E3738D}"/>
              </a:ext>
            </a:extLst>
          </p:cNvPr>
          <p:cNvSpPr/>
          <p:nvPr/>
        </p:nvSpPr>
        <p:spPr>
          <a:xfrm rot="1053239">
            <a:off x="10153808" y="1883268"/>
            <a:ext cx="1536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>
                <a:solidFill>
                  <a:srgbClr val="000000"/>
                </a:solidFill>
                <a:latin typeface="Berlin Sans FB" panose="020E0602020502020306" pitchFamily="34" charset="0"/>
              </a:rPr>
              <a:t>Każdego dnia jednorazowo używanych jest </a:t>
            </a:r>
            <a:r>
              <a:rPr lang="pl-PL" sz="1000" b="1" dirty="0">
                <a:solidFill>
                  <a:srgbClr val="000000"/>
                </a:solidFill>
                <a:latin typeface="Berlin Sans FB" panose="020E0602020502020306" pitchFamily="34" charset="0"/>
              </a:rPr>
              <a:t>milion reklamówek.</a:t>
            </a:r>
            <a:endParaRPr lang="pl-PL" sz="1000" b="1" dirty="0">
              <a:latin typeface="Berlin Sans FB" panose="020E0602020502020306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BF3E0ED1-B938-4FA1-BF3C-8E744966B81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100000" l="0" r="100000">
                        <a14:foregroundMark x1="17138" y1="3082" x2="13453" y2="18950"/>
                        <a14:foregroundMark x1="71465" y1="26826" x2="78749" y2="5594"/>
                        <a14:foregroundMark x1="75578" y1="89840" x2="84147" y2="91781"/>
                        <a14:foregroundMark x1="26735" y1="92123" x2="18423" y2="91553"/>
                        <a14:foregroundMark x1="38989" y1="16324" x2="43530" y2="21005"/>
                        <a14:backgroundMark x1="20823" y1="93607" x2="80206" y2="936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7655">
            <a:off x="10931206" y="1406797"/>
            <a:ext cx="675502" cy="50662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243E72A3-E8ED-4936-AC65-BEE43771B02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12" y="5093102"/>
            <a:ext cx="2174367" cy="1339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Prostokąt 22">
            <a:extLst>
              <a:ext uri="{FF2B5EF4-FFF2-40B4-BE49-F238E27FC236}">
                <a16:creationId xmlns:a16="http://schemas.microsoft.com/office/drawing/2014/main" id="{3712A23F-B657-4ACC-BFCF-39F6DB1A3032}"/>
              </a:ext>
            </a:extLst>
          </p:cNvPr>
          <p:cNvSpPr/>
          <p:nvPr/>
        </p:nvSpPr>
        <p:spPr>
          <a:xfrm>
            <a:off x="9671030" y="5240047"/>
            <a:ext cx="1993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  <a:t>„Great Pacific </a:t>
            </a:r>
            <a:r>
              <a:rPr lang="pl-PL" sz="1000" b="1" dirty="0" err="1">
                <a:solidFill>
                  <a:schemeClr val="bg1"/>
                </a:solidFill>
                <a:latin typeface="Berlin Sans FB" panose="020E0602020502020306" pitchFamily="34" charset="0"/>
              </a:rPr>
              <a:t>Garbage</a:t>
            </a:r>
            <a: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pl-PL" sz="1000" b="1" dirty="0" err="1">
                <a:solidFill>
                  <a:schemeClr val="bg1"/>
                </a:solidFill>
                <a:latin typeface="Berlin Sans FB" panose="020E0602020502020306" pitchFamily="34" charset="0"/>
              </a:rPr>
              <a:t>Patch</a:t>
            </a:r>
            <a: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  <a:t>” znajduje się na północnym Pacific </a:t>
            </a:r>
            <a:r>
              <a:rPr lang="pl-PL" sz="1000" b="1" dirty="0" err="1">
                <a:solidFill>
                  <a:schemeClr val="bg1"/>
                </a:solidFill>
                <a:latin typeface="Berlin Sans FB" panose="020E0602020502020306" pitchFamily="34" charset="0"/>
              </a:rPr>
              <a:t>Gyre</a:t>
            </a:r>
            <a: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b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l-PL" sz="1000" b="1" dirty="0">
                <a:solidFill>
                  <a:schemeClr val="bg1"/>
                </a:solidFill>
                <a:latin typeface="Berlin Sans FB" panose="020E0602020502020306" pitchFamily="34" charset="0"/>
              </a:rPr>
              <a:t>u wybrzeży Kalifornii i jest największym na świecie zbiorowiskiem śmieci.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3642C57C-0AB0-41CE-B710-A37BF7E35532}"/>
              </a:ext>
            </a:extLst>
          </p:cNvPr>
          <p:cNvSpPr/>
          <p:nvPr/>
        </p:nvSpPr>
        <p:spPr>
          <a:xfrm rot="1286251">
            <a:off x="9550513" y="3318997"/>
            <a:ext cx="19390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b="1" dirty="0">
                <a:latin typeface="Berlin Sans FB" panose="020E0602020502020306" pitchFamily="34" charset="0"/>
              </a:rPr>
              <a:t>44% </a:t>
            </a:r>
            <a:r>
              <a:rPr lang="pl-PL" sz="1000" dirty="0">
                <a:latin typeface="Berlin Sans FB" panose="020E0602020502020306" pitchFamily="34" charset="0"/>
              </a:rPr>
              <a:t>wszystkich gatunków ptaków morskich, </a:t>
            </a:r>
            <a:r>
              <a:rPr lang="pl-PL" sz="1000" b="1" dirty="0">
                <a:latin typeface="Berlin Sans FB" panose="020E0602020502020306" pitchFamily="34" charset="0"/>
              </a:rPr>
              <a:t>22% </a:t>
            </a:r>
            <a:r>
              <a:rPr lang="pl-PL" sz="1000" dirty="0">
                <a:latin typeface="Berlin Sans FB" panose="020E0602020502020306" pitchFamily="34" charset="0"/>
              </a:rPr>
              <a:t>waleni, wszystkie gatunki żółwi morskich i rosnąca lista gatunków ryb zostało zarejestrowanych na liście zwierząt morskich, w ciele (lub na ciele) których znaleźć można resztki plastiku.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CD627C1D-2738-4FA1-B9DF-621BDC2BDD5A}"/>
              </a:ext>
            </a:extLst>
          </p:cNvPr>
          <p:cNvSpPr/>
          <p:nvPr/>
        </p:nvSpPr>
        <p:spPr>
          <a:xfrm>
            <a:off x="7146035" y="5452922"/>
            <a:ext cx="1739096" cy="861774"/>
          </a:xfrm>
          <a:prstGeom prst="rect">
            <a:avLst/>
          </a:prstGeom>
          <a:ln w="127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000" dirty="0">
                <a:latin typeface="Berlin Sans FB" panose="020E0602020502020306" pitchFamily="34" charset="0"/>
              </a:rPr>
              <a:t> A czy zastanawiasz się czasem, dlaczego możesz przeglądać się w lustrze? </a:t>
            </a:r>
          </a:p>
          <a:p>
            <a:pPr algn="ctr"/>
            <a:r>
              <a:rPr lang="pl-PL" sz="1000" dirty="0">
                <a:latin typeface="Berlin Sans FB" panose="020E0602020502020306" pitchFamily="34" charset="0"/>
              </a:rPr>
              <a:t>Tak, jego tył pokryty jest aluminium.</a:t>
            </a: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03B07B3E-F4D3-4BD6-8AEF-DFD08FD3F2E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885" y="4665630"/>
            <a:ext cx="1146479" cy="105730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7" name="Prostokąt 26">
            <a:extLst>
              <a:ext uri="{FF2B5EF4-FFF2-40B4-BE49-F238E27FC236}">
                <a16:creationId xmlns:a16="http://schemas.microsoft.com/office/drawing/2014/main" id="{FBFF7B93-2367-42C5-BCCC-E3210A9B0836}"/>
              </a:ext>
            </a:extLst>
          </p:cNvPr>
          <p:cNvSpPr/>
          <p:nvPr/>
        </p:nvSpPr>
        <p:spPr>
          <a:xfrm>
            <a:off x="3363932" y="5370657"/>
            <a:ext cx="1934299" cy="861774"/>
          </a:xfrm>
          <a:prstGeom prst="rect">
            <a:avLst/>
          </a:prstGeom>
          <a:ln w="127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1000" dirty="0">
                <a:latin typeface="Berlin Sans FB" panose="020E0602020502020306" pitchFamily="34" charset="0"/>
              </a:rPr>
              <a:t>Na całym świecie produkuje się rocznie ponad 220 mld sztuk puszek na napoje. 81% z nich </a:t>
            </a:r>
            <a:br>
              <a:rPr lang="pl-PL" sz="1000" dirty="0">
                <a:latin typeface="Berlin Sans FB" panose="020E0602020502020306" pitchFamily="34" charset="0"/>
              </a:rPr>
            </a:br>
            <a:r>
              <a:rPr lang="pl-PL" sz="1000" dirty="0">
                <a:latin typeface="Berlin Sans FB" panose="020E0602020502020306" pitchFamily="34" charset="0"/>
              </a:rPr>
              <a:t>to opakowania wykonane w całości z aluminium.</a:t>
            </a:r>
          </a:p>
        </p:txBody>
      </p:sp>
      <p:pic>
        <p:nvPicPr>
          <p:cNvPr id="28" name="Obraz 27">
            <a:extLst>
              <a:ext uri="{FF2B5EF4-FFF2-40B4-BE49-F238E27FC236}">
                <a16:creationId xmlns:a16="http://schemas.microsoft.com/office/drawing/2014/main" id="{C21FB6C3-E235-4D45-9C32-BCBBA041B7E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650" y="5642220"/>
            <a:ext cx="843350" cy="86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97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315</Words>
  <Application>Microsoft Office PowerPoint</Application>
  <PresentationFormat>Panoramiczny</PresentationFormat>
  <Paragraphs>30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Snap ITC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Szustak</dc:creator>
  <cp:lastModifiedBy>Biuro 1</cp:lastModifiedBy>
  <cp:revision>65</cp:revision>
  <dcterms:created xsi:type="dcterms:W3CDTF">2020-09-06T11:00:46Z</dcterms:created>
  <dcterms:modified xsi:type="dcterms:W3CDTF">2021-06-01T09:26:11Z</dcterms:modified>
</cp:coreProperties>
</file>