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3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55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555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38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91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83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44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41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11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44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50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915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3E40C-6D2B-4C1C-8FD4-3B8DFF428CAC}" type="datetimeFigureOut">
              <a:rPr lang="pl-PL" smtClean="0"/>
              <a:t>02.06.2021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67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18" Type="http://schemas.openxmlformats.org/officeDocument/2006/relationships/image" Target="../media/image9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microsoft.com/office/2007/relationships/hdphoto" Target="../media/hdphoto8.wdp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5.png"/><Relationship Id="rId19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27000">
              <a:schemeClr val="accent3">
                <a:lumMod val="0"/>
                <a:lumOff val="100000"/>
              </a:schemeClr>
            </a:gs>
            <a:gs pos="93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62500" y1="46750" x2="62500" y2="46750"/>
                        <a14:foregroundMark x1="85156" y1="48500" x2="85156" y2="48500"/>
                        <a14:foregroundMark x1="62500" y1="19000" x2="62500" y2="19000"/>
                        <a14:foregroundMark x1="39063" y1="16750" x2="39063" y2="16750"/>
                        <a14:foregroundMark x1="22656" y1="37500" x2="22656" y2="37500"/>
                        <a14:foregroundMark x1="30000" y1="37000" x2="30000" y2="37000"/>
                        <a14:foregroundMark x1="32656" y1="37250" x2="32656" y2="37250"/>
                        <a14:foregroundMark x1="22344" y1="47500" x2="28125" y2="37000"/>
                        <a14:foregroundMark x1="25156" y1="72000" x2="26094" y2="72750"/>
                        <a14:foregroundMark x1="28125" y1="82250" x2="27344" y2="76250"/>
                        <a14:foregroundMark x1="62187" y1="42000" x2="71719" y2="33500"/>
                        <a14:foregroundMark x1="59531" y1="46250" x2="57188" y2="60500"/>
                        <a14:foregroundMark x1="63438" y1="59500" x2="63438" y2="59500"/>
                        <a14:foregroundMark x1="48281" y1="48750" x2="37344" y2="66750"/>
                        <a14:foregroundMark x1="42344" y1="39500" x2="55156" y2="39250"/>
                        <a14:foregroundMark x1="41719" y1="43500" x2="42500" y2="38750"/>
                        <a14:foregroundMark x1="76875" y1="44500" x2="79063" y2="50750"/>
                        <a14:foregroundMark x1="60625" y1="41250" x2="64219" y2="37750"/>
                        <a14:foregroundMark x1="81250" y1="49000" x2="83438" y2="39500"/>
                        <a14:foregroundMark x1="88125" y1="48250" x2="94688" y2="38750"/>
                        <a14:foregroundMark x1="99063" y1="39250" x2="94531" y2="39250"/>
                        <a14:foregroundMark x1="86406" y1="39500" x2="83125" y2="39000"/>
                        <a14:foregroundMark x1="41094" y1="2750" x2="46094" y2="4500"/>
                        <a14:foregroundMark x1="15156" y1="39000" x2="6250" y2="38750"/>
                        <a14:foregroundMark x1="15156" y1="48750" x2="12812" y2="53750"/>
                        <a14:foregroundMark x1="10469" y1="53750" x2="12969" y2="53750"/>
                        <a14:foregroundMark x1="5781" y1="42250" x2="1875" y2="67000"/>
                        <a14:foregroundMark x1="80313" y1="56250" x2="78906" y2="66250"/>
                        <a14:foregroundMark x1="68750" y1="63250" x2="65156" y2="64250"/>
                        <a14:foregroundMark x1="20156" y1="61250" x2="19844" y2="67000"/>
                        <a14:backgroundMark x1="64844" y1="59000" x2="64844" y2="59000"/>
                        <a14:backgroundMark x1="77344" y1="61000" x2="79219" y2="58250"/>
                        <a14:backgroundMark x1="66719" y1="62000" x2="68125" y2="6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422" y="476667"/>
            <a:ext cx="1434517" cy="896574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54080" y="318778"/>
            <a:ext cx="55540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latin typeface="Snap ITC" panose="04040A07060A02020202" pitchFamily="82" charset="0"/>
              </a:rPr>
              <a:t>ODPADY BUDOWLANE </a:t>
            </a:r>
            <a:br>
              <a:rPr lang="pl-PL" sz="3200" dirty="0">
                <a:latin typeface="Snap ITC" panose="04040A07060A02020202" pitchFamily="82" charset="0"/>
              </a:rPr>
            </a:br>
            <a:r>
              <a:rPr lang="pl-PL" sz="3200" dirty="0">
                <a:latin typeface="Snap ITC" panose="04040A07060A02020202" pitchFamily="82" charset="0"/>
              </a:rPr>
              <a:t>I ROZBIÓRKOWE</a:t>
            </a:r>
          </a:p>
        </p:txBody>
      </p:sp>
      <p:sp>
        <p:nvSpPr>
          <p:cNvPr id="5" name="Prostokąt 4"/>
          <p:cNvSpPr/>
          <p:nvPr/>
        </p:nvSpPr>
        <p:spPr>
          <a:xfrm>
            <a:off x="154080" y="1741190"/>
            <a:ext cx="64796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Berlin Sans FB" panose="020E0602020502020306" pitchFamily="34" charset="0"/>
              </a:rPr>
              <a:t>Przez odpady budowlane i rozbiórkowe należy rozumieć odpady pochodzenia remontowego powstałe w gospodarstwach domowych, </a:t>
            </a:r>
            <a:r>
              <a:rPr lang="pl-PL" dirty="0">
                <a:solidFill>
                  <a:srgbClr val="FF0000"/>
                </a:solidFill>
                <a:latin typeface="Berlin Sans FB" panose="020E0602020502020306" pitchFamily="34" charset="0"/>
              </a:rPr>
              <a:t>pochodzące z drobnych remontów prowadzonych we własnym zakresie,</a:t>
            </a:r>
            <a:r>
              <a:rPr lang="pl-PL" dirty="0">
                <a:latin typeface="Berlin Sans FB" panose="020E0602020502020306" pitchFamily="34" charset="0"/>
              </a:rPr>
              <a:t> niewymagających pozwolenia na budowę, zamiaru budowy lub wykonania robót budowlanych m.in.: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elementy armatury łazienkowej i kuchennej (np. umywalki, sedesy, krany, prysznice, wanny itp.)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płytki ceramiczne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okna oraz szyby okienne, rynny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kaloryfery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wata szklana, rury PCV, styropian budowlany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tapety, opakowania po klejach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parkiety, boazeria, luksfery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worki po cemencie i gipsie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puszki i wiadra po farbach (w tym również z zawartością farby, a także zabrudzone folie malarskie)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czysty gruz.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5667" y1="16216" x2="82333" y2="27628"/>
                        <a14:foregroundMark x1="53333" y1="96096" x2="63667" y2="88889"/>
                        <a14:foregroundMark x1="28333" y1="92192" x2="52000" y2="97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476" y="3798446"/>
            <a:ext cx="627575" cy="696608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3125" r="90000">
                        <a14:foregroundMark x1="13125" y1="50000" x2="13125" y2="50000"/>
                        <a14:foregroundMark x1="22500" y1="45625" x2="22500" y2="75000"/>
                        <a14:foregroundMark x1="35625" y1="51250" x2="35625" y2="77500"/>
                        <a14:foregroundMark x1="50000" y1="48125" x2="50625" y2="69375"/>
                        <a14:foregroundMark x1="65000" y1="57500" x2="65000" y2="57500"/>
                        <a14:foregroundMark x1="79375" y1="60000" x2="79375" y2="60000"/>
                        <a14:foregroundMark x1="18750" y1="41875" x2="18750" y2="85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475" y="3071818"/>
            <a:ext cx="1370598" cy="1370598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717" y="4554690"/>
            <a:ext cx="909896" cy="1011121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8906" b="80897" l="3063" r="941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038"/>
          <a:stretch/>
        </p:blipFill>
        <p:spPr>
          <a:xfrm>
            <a:off x="4489949" y="3519487"/>
            <a:ext cx="1036629" cy="85738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4717" b="47642" l="4560" r="436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314" b="51607"/>
          <a:stretch/>
        </p:blipFill>
        <p:spPr>
          <a:xfrm>
            <a:off x="4575372" y="4120774"/>
            <a:ext cx="1575757" cy="1081583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id="{B6DBD119-5647-4F8C-B8C2-2818C3CC7333}"/>
              </a:ext>
            </a:extLst>
          </p:cNvPr>
          <p:cNvSpPr/>
          <p:nvPr/>
        </p:nvSpPr>
        <p:spPr>
          <a:xfrm>
            <a:off x="65661" y="110359"/>
            <a:ext cx="6726677" cy="120001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08521DB5-2BE8-4470-A34A-556B3CE01EDF}"/>
              </a:ext>
            </a:extLst>
          </p:cNvPr>
          <p:cNvSpPr txBox="1"/>
          <p:nvPr/>
        </p:nvSpPr>
        <p:spPr>
          <a:xfrm>
            <a:off x="266173" y="6610699"/>
            <a:ext cx="6367535" cy="165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Berlin Sans FB" panose="020E0602020502020306" pitchFamily="34" charset="0"/>
              </a:rPr>
              <a:t>CO </a:t>
            </a:r>
            <a:r>
              <a:rPr lang="pl-PL" sz="1600" b="1" u="sng" dirty="0">
                <a:latin typeface="Berlin Sans FB" panose="020E0602020502020306" pitchFamily="34" charset="0"/>
              </a:rPr>
              <a:t>NIE JEST </a:t>
            </a:r>
            <a:r>
              <a:rPr lang="pl-PL" sz="1600" b="1" dirty="0">
                <a:latin typeface="Berlin Sans FB" panose="020E0602020502020306" pitchFamily="34" charset="0"/>
              </a:rPr>
              <a:t>ODPADEM REMONTOWO-BUDOWLANYM !!! </a:t>
            </a:r>
            <a:endParaRPr lang="pl-PL" sz="1600" dirty="0">
              <a:latin typeface="Berlin Sans FB" panose="020E0602020502020306" pitchFamily="34" charset="0"/>
            </a:endParaRP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600" dirty="0">
                <a:latin typeface="Berlin Sans FB" panose="020E0602020502020306" pitchFamily="34" charset="0"/>
              </a:rPr>
              <a:t>azbest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600" dirty="0">
                <a:latin typeface="Berlin Sans FB" panose="020E0602020502020306" pitchFamily="34" charset="0"/>
              </a:rPr>
              <a:t>gruz zmieszany z innymi odpadami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600" dirty="0">
                <a:latin typeface="Berlin Sans FB" panose="020E0602020502020306" pitchFamily="34" charset="0"/>
              </a:rPr>
              <a:t>odpady powstałe na terenie budowy w wyniku prowadzenia przez wykonawcę robót budowlanych.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endParaRPr lang="pl-PL" sz="1125" dirty="0">
              <a:latin typeface="Berlin Sans FB" panose="020E0602020502020306" pitchFamily="34" charset="0"/>
            </a:endParaRPr>
          </a:p>
          <a:p>
            <a:endParaRPr lang="pl-PL" sz="1013" dirty="0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CA2846BA-63F2-4F7B-87BB-4F34B687451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>
                        <a14:foregroundMark x1="43396" y1="39831" x2="43396" y2="39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630" y="6637145"/>
            <a:ext cx="459002" cy="510964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E1C86FFF-768A-493B-855E-25E1A768CB6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0000" b="90000" l="10000" r="90000">
                        <a14:foregroundMark x1="19253" y1="29598" x2="28736" y2="29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027" y="2797320"/>
            <a:ext cx="399495" cy="399495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74A9CDA1-E7D5-4E04-BAD6-3AF0FF2D65BA}"/>
              </a:ext>
            </a:extLst>
          </p:cNvPr>
          <p:cNvSpPr txBox="1"/>
          <p:nvPr/>
        </p:nvSpPr>
        <p:spPr>
          <a:xfrm>
            <a:off x="312120" y="8578077"/>
            <a:ext cx="3464291" cy="2308324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000000"/>
                </a:solidFill>
                <a:effectLst/>
                <a:latin typeface="Berlin Sans FB" panose="020E0602020502020306" pitchFamily="34" charset="0"/>
              </a:rPr>
              <a:t>Chrońmy naszą planetę prowadząc racjonalną politykę gospodarowania odpadami, w tym także odpadami o większych gabarytach.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18" name="Obraz 17" descr="Obraz zawierający clipart&#10;&#10;Opis wygenerowany automatycznie">
            <a:extLst>
              <a:ext uri="{FF2B5EF4-FFF2-40B4-BE49-F238E27FC236}">
                <a16:creationId xmlns:a16="http://schemas.microsoft.com/office/drawing/2014/main" id="{C383501C-2649-49BE-BD4B-876077404DA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80" y="8248777"/>
            <a:ext cx="2723674" cy="3276916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775D4DC-C56F-40AC-9AA2-5EA8DC742FA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>
                        <a14:foregroundMark x1="27981" y1="12500" x2="6569" y2="4545"/>
                        <a14:backgroundMark x1="20195" y1="40909" x2="20195" y2="4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097" y="4815372"/>
            <a:ext cx="768470" cy="82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851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159</Words>
  <Application>Microsoft Office PowerPoint</Application>
  <PresentationFormat>Panoramiczny</PresentationFormat>
  <Paragraphs>17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Snap ITC</vt:lpstr>
      <vt:lpstr>Wingdings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Paulina Szustak</dc:creator>
  <cp:lastModifiedBy>Biuro 1</cp:lastModifiedBy>
  <cp:revision>20</cp:revision>
  <cp:lastPrinted>2021-05-26T13:36:18Z</cp:lastPrinted>
  <dcterms:created xsi:type="dcterms:W3CDTF">2020-09-06T15:44:32Z</dcterms:created>
  <dcterms:modified xsi:type="dcterms:W3CDTF">2021-06-02T06:15:56Z</dcterms:modified>
</cp:coreProperties>
</file>